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1" u="none" strike="noStrike" cap="none" spc="0" normalizeH="0" baseline="0">
        <a:ln>
          <a:noFill/>
        </a:ln>
        <a:solidFill>
          <a:srgbClr val="E5FFFF"/>
        </a:solidFill>
        <a:effectLst>
          <a:outerShdw blurRad="38100" dist="38100" dir="2700000" rotWithShape="0">
            <a:srgbClr val="000000"/>
          </a:outerShdw>
        </a:effectLst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i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620485" marR="0" indent="-163285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1066800" marR="0" indent="-1524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1554480" marR="0" indent="-18288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20116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65000"/>
        <a:buFontTx/>
        <a:buChar char="■"/>
        <a:tabLst/>
        <a:defRPr sz="1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lab.virginia.edu/VL/easyScan_STM.htm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easyScan_AFM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hyperlink" Target="https://WeCanFigureThisOut.org/VL/SEM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Seeing_at_the_nanoscale_Supporting_materials.htm%23Simulation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VL/SPM_piezoelectric.htm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SPM_operati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Seeing and Measuring at the Nanoscale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1143000"/>
            <a:ext cx="8763000" cy="175260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Need to start by clarifying what we mean by “seeing”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It generally means collecting information point by point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To do this, the key is to perform some sort of triangulation:</a:t>
            </a:r>
          </a:p>
        </p:txBody>
      </p:sp>
      <p:sp>
        <p:nvSpPr>
          <p:cNvPr id="115" name="Rectangle 4"/>
          <p:cNvSpPr txBox="1"/>
          <p:nvPr/>
        </p:nvSpPr>
        <p:spPr>
          <a:xfrm>
            <a:off x="4038600" y="58674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1:</a:t>
            </a:r>
          </a:p>
        </p:txBody>
      </p:sp>
      <p:sp>
        <p:nvSpPr>
          <p:cNvPr id="116" name="Rectangle 5"/>
          <p:cNvSpPr txBox="1"/>
          <p:nvPr/>
        </p:nvSpPr>
        <p:spPr>
          <a:xfrm>
            <a:off x="1143000" y="42672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2:</a:t>
            </a:r>
          </a:p>
        </p:txBody>
      </p:sp>
      <p:sp>
        <p:nvSpPr>
          <p:cNvPr id="117" name="Rectangle 6"/>
          <p:cNvSpPr txBox="1"/>
          <p:nvPr/>
        </p:nvSpPr>
        <p:spPr>
          <a:xfrm>
            <a:off x="4267200" y="4267200"/>
            <a:ext cx="457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18" name="Line 7"/>
          <p:cNvSpPr/>
          <p:nvPr/>
        </p:nvSpPr>
        <p:spPr>
          <a:xfrm>
            <a:off x="4724400" y="4420870"/>
            <a:ext cx="2133600" cy="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9" name="Line 9"/>
          <p:cNvSpPr/>
          <p:nvPr/>
        </p:nvSpPr>
        <p:spPr>
          <a:xfrm>
            <a:off x="4420870" y="3048000"/>
            <a:ext cx="1" cy="12192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20" name="Line 7"/>
          <p:cNvSpPr/>
          <p:nvPr/>
        </p:nvSpPr>
        <p:spPr>
          <a:xfrm>
            <a:off x="2057400" y="4420870"/>
            <a:ext cx="2133600" cy="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21" name="Line 9"/>
          <p:cNvSpPr/>
          <p:nvPr/>
        </p:nvSpPr>
        <p:spPr>
          <a:xfrm>
            <a:off x="4420870" y="4648200"/>
            <a:ext cx="1" cy="11430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30" name="Rectangle 2"/>
          <p:cNvSpPr txBox="1">
            <a:spLocks noGrp="1"/>
          </p:cNvSpPr>
          <p:nvPr>
            <p:ph type="title"/>
          </p:nvPr>
        </p:nvSpPr>
        <p:spPr>
          <a:xfrm>
            <a:off x="685800" y="109538"/>
            <a:ext cx="7543800" cy="584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the units we've used in this class's lab:</a:t>
            </a:r>
          </a:p>
        </p:txBody>
      </p:sp>
      <p:sp>
        <p:nvSpPr>
          <p:cNvPr id="23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54100"/>
            <a:ext cx="8763000" cy="526128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Nanosurf easyScan2 Atomic Force Microscope:</a:t>
            </a:r>
          </a:p>
          <a:p>
            <a:pPr>
              <a:defRPr sz="1800"/>
            </a:pPr>
            <a:endParaRPr/>
          </a:p>
          <a:p>
            <a:pPr>
              <a:defRPr sz="20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2000"/>
            </a:pPr>
            <a:endParaRPr/>
          </a:p>
          <a:p>
            <a:pPr algn="ctr"/>
            <a:r>
              <a:t>Complete description at: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https://WeCanFigureThisOut.org/VL/easyScan_AFM.htm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Nanosurf easyScan2 Scanning Tunneling Microscope: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2300"/>
            </a:pPr>
            <a:endParaRPr/>
          </a:p>
          <a:p>
            <a:pPr>
              <a:defRPr sz="1800"/>
            </a:pPr>
            <a:endParaRPr/>
          </a:p>
          <a:p>
            <a:pPr>
              <a:defRPr sz="2600"/>
            </a:pPr>
            <a:endParaRPr/>
          </a:p>
          <a:p>
            <a:pPr algn="ctr"/>
            <a:r>
              <a:t>Complete description at: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https://WeCanFigureThisOut.org/VL/easyScan_STM.htm</a:t>
            </a:r>
          </a:p>
        </p:txBody>
      </p:sp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6200" y="1562100"/>
            <a:ext cx="18288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1524000"/>
            <a:ext cx="18288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77000" y="1504950"/>
            <a:ext cx="190500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77000" y="4057650"/>
            <a:ext cx="190500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" y="4076700"/>
            <a:ext cx="1981200" cy="148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9" descr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10000" y="4057650"/>
            <a:ext cx="1981200" cy="148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And SPM's can do more than just measure surface shape:</a:t>
            </a:r>
          </a:p>
        </p:txBody>
      </p:sp>
      <p:sp>
        <p:nvSpPr>
          <p:cNvPr id="2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90421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STM:	Pulls electrons FROM sample → from FILLED electron orbitals	OR: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	Pushes electrons INTO sample → to EMPTY electron orbitals</a:t>
            </a:r>
          </a:p>
          <a:p>
            <a:pPr>
              <a:defRPr sz="1400"/>
            </a:pPr>
            <a:endParaRPr/>
          </a:p>
          <a:p>
            <a:pPr algn="ctr">
              <a:defRPr sz="1800" b="1"/>
            </a:pPr>
            <a:r>
              <a:t>=&gt; Energy levels of surface atoms and molecules</a:t>
            </a:r>
          </a:p>
          <a:p>
            <a:pPr algn="ctr">
              <a:defRPr sz="2600">
                <a:solidFill>
                  <a:srgbClr val="FF9933"/>
                </a:solidFill>
              </a:defRPr>
            </a:pPr>
            <a:endParaRPr/>
          </a:p>
          <a:p>
            <a:pPr>
              <a:defRPr sz="1800"/>
            </a:pPr>
            <a:r>
              <a:t>Current from STM or AFM tip is also sensitive to sample's local electrical resistance</a:t>
            </a:r>
          </a:p>
          <a:p>
            <a:pPr>
              <a:defRPr sz="1200"/>
            </a:pPr>
            <a:endParaRPr/>
          </a:p>
          <a:p>
            <a:pPr algn="ctr">
              <a:defRPr sz="1800" b="1"/>
            </a:pPr>
            <a:r>
              <a:t>=&gt; Concentration maps of electrically active impurities in semiconductors</a:t>
            </a:r>
          </a:p>
          <a:p>
            <a:pPr algn="ctr">
              <a:defRPr sz="2600">
                <a:solidFill>
                  <a:srgbClr val="FF9933"/>
                </a:solidFill>
              </a:defRPr>
            </a:pPr>
            <a:endParaRPr/>
          </a:p>
          <a:p>
            <a:pPr>
              <a:defRPr sz="1800"/>
            </a:pPr>
            <a:r>
              <a:t>In alternating current modes, STM and AFM tips can be sensitive to capacitance</a:t>
            </a:r>
          </a:p>
          <a:p>
            <a:pPr algn="ctr">
              <a:defRPr sz="1400"/>
            </a:pPr>
            <a:endParaRPr/>
          </a:p>
          <a:p>
            <a:pPr algn="ctr">
              <a:defRPr sz="1800" b="1"/>
            </a:pPr>
            <a:r>
              <a:t>=&gt; Maps of  electrical impurities and their energy levels</a:t>
            </a:r>
          </a:p>
          <a:p>
            <a:pPr>
              <a:defRPr sz="2600">
                <a:solidFill>
                  <a:srgbClr val="FF9933"/>
                </a:solidFill>
              </a:defRPr>
            </a:pPr>
            <a:endParaRPr/>
          </a:p>
          <a:p>
            <a:pPr algn="ctr">
              <a:defRPr sz="1800"/>
            </a:pPr>
            <a:r>
              <a:t>Plus:</a:t>
            </a:r>
          </a:p>
          <a:p>
            <a:pPr algn="ctr">
              <a:defRPr sz="1800"/>
            </a:pPr>
            <a:r>
              <a:t>MANY, MANY other modes that give information on far more than surface shape!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"A Hands-on Introduction to Nanoscience: WeCanFigureThisOut.org/NANO/Nano_home.htm</a:t>
            </a:r>
          </a:p>
        </p:txBody>
      </p:sp>
      <p:sp>
        <p:nvSpPr>
          <p:cNvPr id="2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probe microscopies have their own limitations:</a:t>
            </a:r>
          </a:p>
        </p:txBody>
      </p:sp>
      <p:sp>
        <p:nvSpPr>
          <p:cNvPr id="24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90421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Ultra-fine probe tips are difficult to make and very easy to damage</a:t>
            </a:r>
          </a:p>
          <a:p>
            <a:pPr>
              <a:defRPr sz="800"/>
            </a:pPr>
            <a:endParaRPr/>
          </a:p>
          <a:p>
            <a:pPr>
              <a:defRPr sz="1800"/>
            </a:pPr>
            <a:r>
              <a:t>	So samples need to be </a:t>
            </a:r>
            <a:r>
              <a:rPr b="1"/>
              <a:t>almost</a:t>
            </a:r>
            <a:r>
              <a:t> atomically flat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	Meaning SPMs </a:t>
            </a:r>
            <a:r>
              <a:rPr b="1"/>
              <a:t>cannot</a:t>
            </a:r>
            <a:r>
              <a:t> look at a whole lot of interesting samples!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And even with ultra flat samples, nano probes will STILL get damaged!!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	Requiring expensive replacement probes &amp; probe mounting schemes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Besides which: </a:t>
            </a:r>
          </a:p>
          <a:p>
            <a:pPr>
              <a:defRPr sz="1200">
                <a:solidFill>
                  <a:srgbClr val="FFD917"/>
                </a:solidFill>
              </a:defRPr>
            </a:pPr>
            <a:endParaRPr/>
          </a:p>
          <a:p>
            <a:pPr>
              <a:defRPr sz="1800">
                <a:solidFill>
                  <a:srgbClr val="FFD917"/>
                </a:solidFill>
              </a:defRPr>
            </a:pPr>
            <a:r>
              <a:t>	What if want to sense things BELOW surfaces?</a:t>
            </a:r>
          </a:p>
          <a:p>
            <a:pPr>
              <a:defRPr sz="900">
                <a:solidFill>
                  <a:srgbClr val="FFD917"/>
                </a:solidFill>
              </a:defRPr>
            </a:pPr>
            <a:endParaRPr/>
          </a:p>
          <a:p>
            <a:pPr>
              <a:defRPr sz="1800">
                <a:solidFill>
                  <a:srgbClr val="FFD917"/>
                </a:solidFill>
              </a:defRPr>
            </a:pPr>
            <a:r>
              <a:t>	What if want to know more than shape (e.g. composition, bonding . . . )?</a:t>
            </a:r>
          </a:p>
          <a:p>
            <a:pPr>
              <a:defRPr sz="1300"/>
            </a:pPr>
            <a:endParaRPr/>
          </a:p>
          <a:p>
            <a:pPr algn="ctr">
              <a:defRPr sz="1800"/>
            </a:pPr>
            <a:r>
              <a:t>So it is time to look much farther afield for possible probes and sensors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4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Start by identifying the full range of potential probes &amp; signals:</a:t>
            </a:r>
          </a:p>
        </p:txBody>
      </p:sp>
      <p:sp>
        <p:nvSpPr>
          <p:cNvPr id="24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133681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	1) Physical probes (points, needles . . .)	2) Ions / Atoms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3) Electrons 				4) Photons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We can design at least (!) one instrument around each of these probes/signals</a:t>
            </a:r>
          </a:p>
          <a:p>
            <a:pPr>
              <a:defRPr sz="1800"/>
            </a:pPr>
            <a:endParaRPr/>
          </a:p>
          <a:p>
            <a:pPr algn="ctr">
              <a:defRPr sz="1800"/>
            </a:pPr>
            <a:r>
              <a:t>But that is far too limiting!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Analysis consists of sending something in, and looking at what comes out</a:t>
            </a:r>
          </a:p>
          <a:p>
            <a:pPr>
              <a:defRPr sz="1200"/>
            </a:pPr>
            <a:endParaRPr/>
          </a:p>
          <a:p>
            <a:pPr algn="ctr">
              <a:defRPr sz="1800">
                <a:solidFill>
                  <a:srgbClr val="FFCC00"/>
                </a:solidFill>
              </a:defRPr>
            </a:pPr>
            <a:r>
              <a:t>STIMULUS</a:t>
            </a:r>
            <a:r>
              <a:rPr>
                <a:solidFill>
                  <a:srgbClr val="FFFFFF"/>
                </a:solidFill>
              </a:rPr>
              <a:t> AND a </a:t>
            </a:r>
            <a:r>
              <a:t>RESPONSE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Each of the above probes/signals can serve as the STIMULUS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And almost all of the above probes/signals might be part of the RESPONSE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these generate a whole matrix of possibilities:</a:t>
            </a:r>
          </a:p>
        </p:txBody>
      </p:sp>
      <p:sp>
        <p:nvSpPr>
          <p:cNvPr id="25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986848" cy="604696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dirty="0"/>
              <a:t>Ions in &amp; out:   		Secondary ion mass spectroscopy (SIMS) . . .</a:t>
            </a:r>
          </a:p>
          <a:p>
            <a:r>
              <a:rPr dirty="0"/>
              <a:t>	</a:t>
            </a:r>
          </a:p>
          <a:p>
            <a:pPr>
              <a:defRPr sz="1200"/>
            </a:pPr>
            <a:endParaRPr dirty="0"/>
          </a:p>
          <a:p>
            <a:pPr>
              <a:defRPr sz="1800"/>
            </a:pPr>
            <a:r>
              <a:rPr dirty="0"/>
              <a:t>Electrons in &amp; out:</a:t>
            </a:r>
            <a:r>
              <a:rPr dirty="0" smtClean="0"/>
              <a:t>	Scanning </a:t>
            </a:r>
            <a:r>
              <a:rPr dirty="0"/>
              <a:t>Electron Microscopy (SEM),</a:t>
            </a:r>
          </a:p>
          <a:p>
            <a:pPr>
              <a:defRPr sz="1100"/>
            </a:pPr>
            <a:endParaRPr dirty="0"/>
          </a:p>
          <a:p>
            <a:pPr>
              <a:defRPr sz="1800"/>
            </a:pPr>
            <a:r>
              <a:rPr dirty="0"/>
              <a:t>			Transmission Electron Microscopy (TEM), </a:t>
            </a:r>
          </a:p>
          <a:p>
            <a:pPr>
              <a:defRPr sz="1200"/>
            </a:pPr>
            <a:endParaRPr dirty="0"/>
          </a:p>
          <a:p>
            <a:pPr>
              <a:defRPr sz="1800"/>
            </a:pPr>
            <a:r>
              <a:rPr dirty="0"/>
              <a:t>			Auger electron spectroscopy (AES)  . . .</a:t>
            </a:r>
          </a:p>
          <a:p>
            <a:pPr>
              <a:defRPr sz="1800"/>
            </a:pPr>
            <a:endParaRPr dirty="0"/>
          </a:p>
          <a:p>
            <a:pPr>
              <a:defRPr sz="1100"/>
            </a:pPr>
            <a:endParaRPr dirty="0"/>
          </a:p>
          <a:p>
            <a:pPr>
              <a:defRPr sz="1800"/>
            </a:pPr>
            <a:r>
              <a:rPr dirty="0"/>
              <a:t>Photons in &amp; out:  </a:t>
            </a:r>
            <a:r>
              <a:rPr dirty="0" smtClean="0"/>
              <a:t>	IR </a:t>
            </a:r>
            <a:r>
              <a:rPr dirty="0"/>
              <a:t>spectroscopy (FTIR), Ellipsometry . . .</a:t>
            </a:r>
          </a:p>
          <a:p>
            <a:pPr>
              <a:defRPr sz="1800"/>
            </a:pPr>
            <a:r>
              <a:rPr dirty="0"/>
              <a:t>	</a:t>
            </a:r>
          </a:p>
          <a:p>
            <a:pPr>
              <a:defRPr sz="1200"/>
            </a:pPr>
            <a:endParaRPr dirty="0"/>
          </a:p>
          <a:p>
            <a:pPr>
              <a:defRPr sz="1800"/>
            </a:pPr>
            <a:r>
              <a:rPr dirty="0"/>
              <a:t>Photons in / Electrons out:	</a:t>
            </a:r>
            <a:r>
              <a:rPr sz="1700" dirty="0"/>
              <a:t>X-ray and UV photoelectron spectroscopy (XPS, UPS, ESCA) </a:t>
            </a:r>
          </a:p>
          <a:p>
            <a:pPr>
              <a:defRPr sz="1200"/>
            </a:pPr>
            <a:endParaRPr dirty="0"/>
          </a:p>
          <a:p>
            <a:pPr>
              <a:defRPr sz="1800"/>
            </a:pPr>
            <a:endParaRPr dirty="0"/>
          </a:p>
          <a:p>
            <a:pPr>
              <a:defRPr sz="1800"/>
            </a:pPr>
            <a:r>
              <a:rPr dirty="0"/>
              <a:t>Electrons in / Photons out: 	Energy Dispersive Analysis of X-rays (EDAX) . . .</a:t>
            </a:r>
          </a:p>
          <a:p>
            <a:pPr>
              <a:defRPr sz="1400"/>
            </a:pPr>
            <a:endParaRPr dirty="0"/>
          </a:p>
          <a:p>
            <a:pPr>
              <a:defRPr sz="800"/>
            </a:pPr>
            <a:endParaRPr dirty="0"/>
          </a:p>
          <a:p>
            <a:pPr algn="ctr">
              <a:defRPr sz="1800" i="1">
                <a:solidFill>
                  <a:srgbClr val="FFD917"/>
                </a:solidFill>
              </a:defRPr>
            </a:pPr>
            <a:r>
              <a:rPr dirty="0"/>
              <a:t>And virtually every other combination imaginable!</a:t>
            </a:r>
          </a:p>
          <a:p>
            <a:pPr algn="ctr">
              <a:defRPr sz="500" i="1">
                <a:solidFill>
                  <a:srgbClr val="FFD917"/>
                </a:solidFill>
              </a:defRPr>
            </a:pPr>
            <a:endParaRPr dirty="0"/>
          </a:p>
          <a:p>
            <a:pPr algn="ctr">
              <a:defRPr sz="1800" i="1">
                <a:solidFill>
                  <a:srgbClr val="FFD917"/>
                </a:solidFill>
              </a:defRPr>
            </a:pPr>
            <a:r>
              <a:rPr dirty="0"/>
              <a:t>With even more variations if you switch to different ranges of energy!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5"/>
          <p:cNvSpPr txBox="1"/>
          <p:nvPr/>
        </p:nvSpPr>
        <p:spPr>
          <a:xfrm>
            <a:off x="304800" y="65461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Let's go through stimulus/response possibilities more slowly:</a:t>
            </a:r>
          </a:p>
        </p:txBody>
      </p:sp>
      <p:sp>
        <p:nvSpPr>
          <p:cNvPr id="25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87400"/>
            <a:ext cx="8763000" cy="5568221"/>
          </a:xfrm>
          <a:prstGeom prst="rect">
            <a:avLst/>
          </a:prstGeom>
        </p:spPr>
        <p:txBody>
          <a:bodyPr/>
          <a:lstStyle/>
          <a:p>
            <a:pPr>
              <a:defRPr sz="1700">
                <a:solidFill>
                  <a:srgbClr val="FFCC00"/>
                </a:solidFill>
              </a:defRPr>
            </a:pPr>
            <a:r>
              <a:t>Atoms / Ions: Big and heavy →  Not used that much in nanoscience</a:t>
            </a:r>
            <a:endParaRPr>
              <a:solidFill>
                <a:srgbClr val="FF9933"/>
              </a:solidFill>
            </a:endParaRPr>
          </a:p>
          <a:p>
            <a:pPr>
              <a:defRPr sz="1000">
                <a:solidFill>
                  <a:srgbClr val="FF9933"/>
                </a:solidFill>
              </a:defRPr>
            </a:pPr>
            <a:endParaRPr/>
          </a:p>
          <a:p>
            <a:pPr>
              <a:defRPr sz="1700"/>
            </a:pPr>
            <a:r>
              <a:t>	If we shoot them in, we'll alter (likely destroy) the structure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If they are coming out, we must have already torn apart the nanostructure </a:t>
            </a:r>
          </a:p>
          <a:p>
            <a:pPr>
              <a:defRPr sz="1700"/>
            </a:pPr>
            <a:endParaRPr/>
          </a:p>
          <a:p>
            <a:pPr>
              <a:defRPr sz="1700">
                <a:solidFill>
                  <a:srgbClr val="FFCC00"/>
                </a:solidFill>
              </a:defRPr>
            </a:pPr>
            <a:r>
              <a:t>Electrons:  Small, light, charged</a:t>
            </a:r>
            <a:r>
              <a:rPr>
                <a:solidFill>
                  <a:srgbClr val="FF9933"/>
                </a:solidFill>
              </a:rPr>
              <a:t> </a:t>
            </a:r>
          </a:p>
          <a:p>
            <a:pPr>
              <a:defRPr sz="1100">
                <a:solidFill>
                  <a:srgbClr val="FF9933"/>
                </a:solidFill>
              </a:defRPr>
            </a:pPr>
            <a:endParaRPr/>
          </a:p>
          <a:p>
            <a:pPr>
              <a:defRPr sz="1700"/>
            </a:pPr>
            <a:r>
              <a:t>	</a:t>
            </a:r>
            <a:r>
              <a:rPr sz="1900"/>
              <a:t>Small and light → Good news: They generally cause minimal damage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	Charge → Good news &amp; bad news:	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	Easy to steer and focus - Just need electric field between metal plates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	But don't play well with insulating samples		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		Shoot them in → Insulator charges up negative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		If with more than ~10 eV → kicks out "secondary electrons"</a:t>
            </a:r>
          </a:p>
          <a:p>
            <a:pPr>
              <a:defRPr sz="1500">
                <a:solidFill>
                  <a:srgbClr val="66FFFF"/>
                </a:solidFill>
              </a:defRPr>
            </a:pPr>
            <a:endParaRPr/>
          </a:p>
          <a:p>
            <a:pPr algn="ctr">
              <a:defRPr sz="1700" b="1" i="1">
                <a:solidFill>
                  <a:srgbClr val="E5FFFF"/>
                </a:solidFill>
              </a:defRPr>
            </a:pPr>
            <a:r>
              <a:t>Charging → Electric fields → Complicates counting and measurement of energies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59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And size of electron or electron-beam can get tricky:</a:t>
            </a:r>
          </a:p>
        </p:txBody>
      </p:sp>
      <p:sp>
        <p:nvSpPr>
          <p:cNvPr id="260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619021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Individual electrons have variable size defined by Quantum Mechanical wavelength: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	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 </a:t>
            </a:r>
            <a:r>
              <a:rPr b="1" baseline="-23882"/>
              <a:t>de Broglie</a:t>
            </a:r>
            <a:r>
              <a:t> = Plank’s constant / Electron’s momentum = h / √(2 m E)</a:t>
            </a:r>
          </a:p>
          <a:p>
            <a:pPr>
              <a:defRPr sz="2500"/>
            </a:pPr>
            <a:endParaRPr/>
          </a:p>
          <a:p>
            <a:pPr>
              <a:defRPr sz="1700"/>
            </a:pPr>
            <a:r>
              <a:t>And a small BEAM of multiple electrons will spontaneously get wider: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						</a:t>
            </a:r>
            <a:r>
              <a:rPr b="1" i="1">
                <a:solidFill>
                  <a:srgbClr val="FFCC00"/>
                </a:solidFill>
              </a:rPr>
              <a:t>Electrons repel one another!</a:t>
            </a:r>
          </a:p>
          <a:p>
            <a:pPr>
              <a:defRPr sz="1700" b="1" i="1">
                <a:solidFill>
                  <a:srgbClr val="FF9933"/>
                </a:solidFill>
              </a:defRPr>
            </a:pPr>
            <a:endParaRPr/>
          </a:p>
          <a:p>
            <a:pPr>
              <a:spcBef>
                <a:spcPts val="200"/>
              </a:spcBef>
              <a:defRPr sz="900"/>
            </a:pPr>
            <a:r>
              <a:t>	</a:t>
            </a:r>
            <a:r>
              <a:rPr sz="1300"/>
              <a:t>	</a:t>
            </a:r>
          </a:p>
          <a:p>
            <a:pPr>
              <a:defRPr sz="1700"/>
            </a:pPr>
            <a:r>
              <a:t>Solution?   Fast high energy electrons are smaller </a:t>
            </a:r>
          </a:p>
          <a:p>
            <a:pPr>
              <a:defRPr sz="1300"/>
            </a:pPr>
            <a:endParaRPr/>
          </a:p>
          <a:p>
            <a:pPr>
              <a:defRPr sz="1700"/>
            </a:pPr>
            <a:r>
              <a:t>	   Fast high energy electron beams stay narrow over longer distances  </a:t>
            </a:r>
          </a:p>
          <a:p>
            <a:pPr>
              <a:defRPr sz="2500"/>
            </a:pPr>
            <a:endParaRPr/>
          </a:p>
          <a:p>
            <a:pPr>
              <a:defRPr sz="1700" b="1" i="1">
                <a:solidFill>
                  <a:srgbClr val="E5FFFF"/>
                </a:solidFill>
              </a:defRPr>
            </a:pPr>
            <a:r>
              <a:t>But there is a downside:  </a:t>
            </a:r>
            <a:r>
              <a:rPr b="0" i="0">
                <a:solidFill>
                  <a:srgbClr val="FFFFFF"/>
                </a:solidFill>
              </a:rPr>
              <a:t>High energy → Long penetration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		Electrons in:  Stimulate signals from large volumes and depths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		Electrons out:  Collected from large volumes and depths</a:t>
            </a:r>
          </a:p>
        </p:txBody>
      </p:sp>
      <p:sp>
        <p:nvSpPr>
          <p:cNvPr id="261" name="Line 1036"/>
          <p:cNvSpPr/>
          <p:nvPr/>
        </p:nvSpPr>
        <p:spPr>
          <a:xfrm>
            <a:off x="6581775" y="1314450"/>
            <a:ext cx="762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276" name="Group 1044"/>
          <p:cNvGrpSpPr/>
          <p:nvPr/>
        </p:nvGrpSpPr>
        <p:grpSpPr>
          <a:xfrm>
            <a:off x="2743200" y="2514599"/>
            <a:ext cx="2819401" cy="685801"/>
            <a:chOff x="0" y="0"/>
            <a:chExt cx="2819400" cy="685799"/>
          </a:xfrm>
        </p:grpSpPr>
        <p:grpSp>
          <p:nvGrpSpPr>
            <p:cNvPr id="264" name="Group 1028"/>
            <p:cNvGrpSpPr/>
            <p:nvPr/>
          </p:nvGrpSpPr>
          <p:grpSpPr>
            <a:xfrm>
              <a:off x="2613102" y="-1"/>
              <a:ext cx="206299" cy="187038"/>
              <a:chOff x="0" y="0"/>
              <a:chExt cx="206297" cy="187036"/>
            </a:xfrm>
          </p:grpSpPr>
          <p:sp>
            <p:nvSpPr>
              <p:cNvPr id="262" name="Oval 1029"/>
              <p:cNvSpPr/>
              <p:nvPr/>
            </p:nvSpPr>
            <p:spPr>
              <a:xfrm>
                <a:off x="0" y="-1"/>
                <a:ext cx="206298" cy="187038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63" name="Line 1030"/>
              <p:cNvSpPr/>
              <p:nvPr/>
            </p:nvSpPr>
            <p:spPr>
              <a:xfrm>
                <a:off x="40113" y="93518"/>
                <a:ext cx="124639" cy="129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67" name="Group 1031"/>
            <p:cNvGrpSpPr/>
            <p:nvPr/>
          </p:nvGrpSpPr>
          <p:grpSpPr>
            <a:xfrm>
              <a:off x="2613102" y="498763"/>
              <a:ext cx="206299" cy="187037"/>
              <a:chOff x="0" y="0"/>
              <a:chExt cx="206297" cy="187036"/>
            </a:xfrm>
          </p:grpSpPr>
          <p:sp>
            <p:nvSpPr>
              <p:cNvPr id="265" name="Oval 1032"/>
              <p:cNvSpPr/>
              <p:nvPr/>
            </p:nvSpPr>
            <p:spPr>
              <a:xfrm>
                <a:off x="0" y="-1"/>
                <a:ext cx="206298" cy="187038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66" name="Line 1033"/>
              <p:cNvSpPr/>
              <p:nvPr/>
            </p:nvSpPr>
            <p:spPr>
              <a:xfrm>
                <a:off x="40113" y="93518"/>
                <a:ext cx="124639" cy="129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268" name="Line 1034"/>
            <p:cNvSpPr/>
            <p:nvPr/>
          </p:nvSpPr>
          <p:spPr>
            <a:xfrm>
              <a:off x="275063" y="311727"/>
              <a:ext cx="2200508" cy="1"/>
            </a:xfrm>
            <a:prstGeom prst="line">
              <a:avLst/>
            </a:prstGeom>
            <a:noFill/>
            <a:ln w="57150" cap="flat">
              <a:solidFill>
                <a:srgbClr val="66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69" name="Line 1035"/>
            <p:cNvSpPr/>
            <p:nvPr/>
          </p:nvSpPr>
          <p:spPr>
            <a:xfrm flipV="1">
              <a:off x="2716251" y="187036"/>
              <a:ext cx="1" cy="311728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272" name="Group 1037"/>
            <p:cNvGrpSpPr/>
            <p:nvPr/>
          </p:nvGrpSpPr>
          <p:grpSpPr>
            <a:xfrm>
              <a:off x="0" y="85724"/>
              <a:ext cx="206299" cy="187038"/>
              <a:chOff x="0" y="0"/>
              <a:chExt cx="206297" cy="187036"/>
            </a:xfrm>
          </p:grpSpPr>
          <p:sp>
            <p:nvSpPr>
              <p:cNvPr id="270" name="Oval 1038"/>
              <p:cNvSpPr/>
              <p:nvPr/>
            </p:nvSpPr>
            <p:spPr>
              <a:xfrm>
                <a:off x="0" y="-1"/>
                <a:ext cx="206298" cy="187038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71" name="Line 1039"/>
              <p:cNvSpPr/>
              <p:nvPr/>
            </p:nvSpPr>
            <p:spPr>
              <a:xfrm>
                <a:off x="40113" y="93518"/>
                <a:ext cx="124639" cy="129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75" name="Group 1040"/>
            <p:cNvGrpSpPr/>
            <p:nvPr/>
          </p:nvGrpSpPr>
          <p:grpSpPr>
            <a:xfrm>
              <a:off x="0" y="358486"/>
              <a:ext cx="206299" cy="187037"/>
              <a:chOff x="0" y="0"/>
              <a:chExt cx="206297" cy="187036"/>
            </a:xfrm>
          </p:grpSpPr>
          <p:sp>
            <p:nvSpPr>
              <p:cNvPr id="273" name="Oval 1041"/>
              <p:cNvSpPr/>
              <p:nvPr/>
            </p:nvSpPr>
            <p:spPr>
              <a:xfrm>
                <a:off x="0" y="-1"/>
                <a:ext cx="206298" cy="187038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74" name="Line 1042"/>
              <p:cNvSpPr/>
              <p:nvPr/>
            </p:nvSpPr>
            <p:spPr>
              <a:xfrm>
                <a:off x="40113" y="93518"/>
                <a:ext cx="124639" cy="129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Approximate numbers?</a:t>
            </a:r>
          </a:p>
        </p:txBody>
      </p:sp>
      <p:sp>
        <p:nvSpPr>
          <p:cNvPr id="280" name="Rectangle 3"/>
          <p:cNvSpPr txBox="1">
            <a:spLocks noGrp="1"/>
          </p:cNvSpPr>
          <p:nvPr>
            <p:ph type="body" idx="1"/>
          </p:nvPr>
        </p:nvSpPr>
        <p:spPr>
          <a:xfrm>
            <a:off x="190500" y="609600"/>
            <a:ext cx="8991600" cy="5771421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For electrons entering or leaving solid matter:</a:t>
            </a:r>
          </a:p>
          <a:p>
            <a:pPr>
              <a:defRPr sz="1400"/>
            </a:pPr>
            <a:r>
              <a:t>						</a:t>
            </a:r>
            <a:r>
              <a:rPr sz="1600"/>
              <a:t>Limit to resolution:</a:t>
            </a:r>
          </a:p>
          <a:p>
            <a:pPr>
              <a:defRPr sz="1400"/>
            </a:pPr>
            <a:r>
              <a:t>						1) Minimum e-beam width</a:t>
            </a:r>
            <a:r>
              <a:rPr sz="1600"/>
              <a:t>  	</a:t>
            </a:r>
          </a:p>
          <a:p>
            <a:pPr>
              <a:defRPr sz="1400"/>
            </a:pPr>
            <a:r>
              <a:rPr sz="1600"/>
              <a:t>      </a:t>
            </a:r>
            <a:r>
              <a:t>Electron Energy                    Penetration / Escape Depth</a:t>
            </a:r>
            <a:r>
              <a:rPr sz="1600"/>
              <a:t>	</a:t>
            </a:r>
            <a:r>
              <a:t>2) Electron size (wavelength)</a:t>
            </a:r>
            <a:endParaRPr sz="1600"/>
          </a:p>
          <a:p>
            <a:pPr>
              <a:defRPr sz="1000"/>
            </a:pPr>
            <a:endParaRPr/>
          </a:p>
          <a:p>
            <a:r>
              <a:t>	1-5 keV 		</a:t>
            </a:r>
            <a:r>
              <a:rPr>
                <a:solidFill>
                  <a:srgbClr val="00FF00"/>
                </a:solidFill>
              </a:rPr>
              <a:t>tenths of nanometers</a:t>
            </a:r>
            <a:r>
              <a:t>	</a:t>
            </a:r>
            <a:r>
              <a:rPr>
                <a:solidFill>
                  <a:srgbClr val="FF0066"/>
                </a:solidFill>
              </a:rPr>
              <a:t>Microns to 10's of nanometers </a:t>
            </a:r>
            <a:r>
              <a:rPr sz="1800" b="1" baseline="30000">
                <a:solidFill>
                  <a:srgbClr val="FF0066"/>
                </a:solidFill>
              </a:rPr>
              <a:t>1</a:t>
            </a:r>
          </a:p>
          <a:p>
            <a:pPr>
              <a:defRPr sz="1000"/>
            </a:pPr>
            <a:endParaRPr/>
          </a:p>
          <a:p>
            <a:r>
              <a:t>	10-50 keV	nanometers		1-10 nanometer </a:t>
            </a:r>
            <a:r>
              <a:rPr sz="1800" b="1" baseline="30000"/>
              <a:t>1</a:t>
            </a:r>
          </a:p>
          <a:p>
            <a:pPr>
              <a:defRPr sz="1000"/>
            </a:pPr>
            <a:endParaRPr/>
          </a:p>
          <a:p>
            <a:r>
              <a:t>	100 -1000 keV	</a:t>
            </a:r>
            <a:r>
              <a:rPr>
                <a:solidFill>
                  <a:srgbClr val="FF0066"/>
                </a:solidFill>
              </a:rPr>
              <a:t>tenths of MICRONS</a:t>
            </a:r>
            <a:r>
              <a:t>		</a:t>
            </a:r>
            <a:r>
              <a:rPr>
                <a:solidFill>
                  <a:srgbClr val="00FF00"/>
                </a:solidFill>
              </a:rPr>
              <a:t>tenths - hundredths of nanometers </a:t>
            </a:r>
            <a:r>
              <a:rPr sz="1800" b="1" baseline="30000">
                <a:solidFill>
                  <a:srgbClr val="00FF00"/>
                </a:solidFill>
              </a:rPr>
              <a:t>2</a:t>
            </a:r>
          </a:p>
          <a:p>
            <a:pPr>
              <a:defRPr sz="1700" b="1" baseline="29882">
                <a:solidFill>
                  <a:srgbClr val="00FF00"/>
                </a:solidFill>
              </a:defRPr>
            </a:pPr>
            <a:endParaRPr/>
          </a:p>
          <a:p>
            <a:pPr>
              <a:defRPr sz="1700"/>
            </a:pPr>
            <a:r>
              <a:t>Or schematically showing incoming + outgoing beams, and volume probed: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Low electron energy:			High electron energy:</a:t>
            </a:r>
            <a:endParaRPr b="1" baseline="29882">
              <a:solidFill>
                <a:srgbClr val="00FF00"/>
              </a:solidFill>
            </a:endParaRPr>
          </a:p>
          <a:p>
            <a:pPr>
              <a:defRPr sz="2400">
                <a:solidFill>
                  <a:srgbClr val="00FF00"/>
                </a:solidFill>
              </a:defRPr>
            </a:pPr>
            <a:endParaRPr/>
          </a:p>
          <a:p>
            <a:endParaRPr/>
          </a:p>
          <a:p>
            <a:r>
              <a:t>					</a:t>
            </a:r>
          </a:p>
        </p:txBody>
      </p:sp>
      <p:sp>
        <p:nvSpPr>
          <p:cNvPr id="281" name="Line 111"/>
          <p:cNvSpPr/>
          <p:nvPr/>
        </p:nvSpPr>
        <p:spPr>
          <a:xfrm>
            <a:off x="1066800" y="1905000"/>
            <a:ext cx="739140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82" name="Line 112"/>
          <p:cNvSpPr/>
          <p:nvPr/>
        </p:nvSpPr>
        <p:spPr>
          <a:xfrm flipH="1">
            <a:off x="2743199" y="1219200"/>
            <a:ext cx="1" cy="190500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83" name="Line 113"/>
          <p:cNvSpPr/>
          <p:nvPr/>
        </p:nvSpPr>
        <p:spPr>
          <a:xfrm>
            <a:off x="5562600" y="1295400"/>
            <a:ext cx="0" cy="190500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288" name="Group 140"/>
          <p:cNvGrpSpPr/>
          <p:nvPr/>
        </p:nvGrpSpPr>
        <p:grpSpPr>
          <a:xfrm>
            <a:off x="457200" y="4800599"/>
            <a:ext cx="3124200" cy="1371601"/>
            <a:chOff x="0" y="0"/>
            <a:chExt cx="3124200" cy="1371600"/>
          </a:xfrm>
        </p:grpSpPr>
        <p:sp>
          <p:nvSpPr>
            <p:cNvPr id="284" name="Rectangle 132"/>
            <p:cNvSpPr/>
            <p:nvPr/>
          </p:nvSpPr>
          <p:spPr>
            <a:xfrm>
              <a:off x="1371600" y="228600"/>
              <a:ext cx="1752600" cy="1143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5" name="Rectangle 133"/>
            <p:cNvSpPr/>
            <p:nvPr/>
          </p:nvSpPr>
          <p:spPr>
            <a:xfrm>
              <a:off x="1371600" y="533400"/>
              <a:ext cx="381000" cy="533400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6" name="Line 131"/>
            <p:cNvSpPr/>
            <p:nvPr/>
          </p:nvSpPr>
          <p:spPr>
            <a:xfrm flipH="1" flipV="1">
              <a:off x="838200" y="-1"/>
              <a:ext cx="762000" cy="838202"/>
            </a:xfrm>
            <a:prstGeom prst="line">
              <a:avLst/>
            </a:prstGeom>
            <a:noFill/>
            <a:ln w="254000" cap="flat">
              <a:solidFill>
                <a:srgbClr val="FF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87" name="Line 123"/>
            <p:cNvSpPr/>
            <p:nvPr/>
          </p:nvSpPr>
          <p:spPr>
            <a:xfrm>
              <a:off x="0" y="838200"/>
              <a:ext cx="1752600" cy="0"/>
            </a:xfrm>
            <a:prstGeom prst="line">
              <a:avLst/>
            </a:prstGeom>
            <a:noFill/>
            <a:ln w="254000" cap="flat">
              <a:solidFill>
                <a:srgbClr val="66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295" name="Group 19"/>
          <p:cNvGrpSpPr/>
          <p:nvPr/>
        </p:nvGrpSpPr>
        <p:grpSpPr>
          <a:xfrm>
            <a:off x="5562599" y="5029200"/>
            <a:ext cx="3124201" cy="1143000"/>
            <a:chOff x="0" y="0"/>
            <a:chExt cx="3124200" cy="1143000"/>
          </a:xfrm>
        </p:grpSpPr>
        <p:sp>
          <p:nvSpPr>
            <p:cNvPr id="289" name="Rectangle 134"/>
            <p:cNvSpPr/>
            <p:nvPr/>
          </p:nvSpPr>
          <p:spPr>
            <a:xfrm>
              <a:off x="1371600" y="0"/>
              <a:ext cx="1752600" cy="11430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0" name="Rectangle 135"/>
            <p:cNvSpPr/>
            <p:nvPr/>
          </p:nvSpPr>
          <p:spPr>
            <a:xfrm>
              <a:off x="1371600" y="533400"/>
              <a:ext cx="1371600" cy="152400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1" name="Line 136"/>
            <p:cNvSpPr/>
            <p:nvPr/>
          </p:nvSpPr>
          <p:spPr>
            <a:xfrm flipH="1" flipV="1">
              <a:off x="685799" y="152400"/>
              <a:ext cx="914402" cy="457200"/>
            </a:xfrm>
            <a:prstGeom prst="line">
              <a:avLst/>
            </a:prstGeom>
            <a:noFill/>
            <a:ln w="57150" cap="flat">
              <a:solidFill>
                <a:srgbClr val="FF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2" name="Line 137"/>
            <p:cNvSpPr/>
            <p:nvPr/>
          </p:nvSpPr>
          <p:spPr>
            <a:xfrm>
              <a:off x="-1" y="609600"/>
              <a:ext cx="1752601" cy="0"/>
            </a:xfrm>
            <a:prstGeom prst="line">
              <a:avLst/>
            </a:prstGeom>
            <a:noFill/>
            <a:ln w="38100" cap="flat">
              <a:solidFill>
                <a:srgbClr val="66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3" name="Line 136"/>
            <p:cNvSpPr/>
            <p:nvPr/>
          </p:nvSpPr>
          <p:spPr>
            <a:xfrm flipH="1">
              <a:off x="990600" y="609600"/>
              <a:ext cx="1066800" cy="381000"/>
            </a:xfrm>
            <a:prstGeom prst="line">
              <a:avLst/>
            </a:prstGeom>
            <a:noFill/>
            <a:ln w="57150" cap="flat">
              <a:solidFill>
                <a:srgbClr val="FF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94" name="Line 136"/>
            <p:cNvSpPr/>
            <p:nvPr/>
          </p:nvSpPr>
          <p:spPr>
            <a:xfrm flipH="1" flipV="1">
              <a:off x="1142999" y="76200"/>
              <a:ext cx="1371601" cy="533400"/>
            </a:xfrm>
            <a:prstGeom prst="line">
              <a:avLst/>
            </a:prstGeom>
            <a:noFill/>
            <a:ln w="57150" cap="flat">
              <a:solidFill>
                <a:srgbClr val="FF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pic>
        <p:nvPicPr>
          <p:cNvPr id="298" name="Picture 1067" descr="Picture 10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4114800"/>
            <a:ext cx="1524000" cy="1427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Group 1092"/>
          <p:cNvGrpSpPr/>
          <p:nvPr/>
        </p:nvGrpSpPr>
        <p:grpSpPr>
          <a:xfrm>
            <a:off x="533400" y="4114799"/>
            <a:ext cx="4038600" cy="1101728"/>
            <a:chOff x="0" y="0"/>
            <a:chExt cx="4038600" cy="1101726"/>
          </a:xfrm>
        </p:grpSpPr>
        <p:grpSp>
          <p:nvGrpSpPr>
            <p:cNvPr id="301" name="Group 1028"/>
            <p:cNvGrpSpPr/>
            <p:nvPr/>
          </p:nvGrpSpPr>
          <p:grpSpPr>
            <a:xfrm>
              <a:off x="1054099" y="468312"/>
              <a:ext cx="131764" cy="125413"/>
              <a:chOff x="0" y="0"/>
              <a:chExt cx="131762" cy="125412"/>
            </a:xfrm>
          </p:grpSpPr>
          <p:sp>
            <p:nvSpPr>
              <p:cNvPr id="299" name="Oval 1029"/>
              <p:cNvSpPr/>
              <p:nvPr/>
            </p:nvSpPr>
            <p:spPr>
              <a:xfrm>
                <a:off x="-1" y="-1"/>
                <a:ext cx="131764" cy="125414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00" name="Line 1030"/>
              <p:cNvSpPr/>
              <p:nvPr/>
            </p:nvSpPr>
            <p:spPr>
              <a:xfrm>
                <a:off x="25620" y="62706"/>
                <a:ext cx="79607" cy="87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302" name="Oval 1031"/>
            <p:cNvSpPr/>
            <p:nvPr/>
          </p:nvSpPr>
          <p:spPr>
            <a:xfrm>
              <a:off x="12954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3" name="Oval 1032"/>
            <p:cNvSpPr/>
            <p:nvPr/>
          </p:nvSpPr>
          <p:spPr>
            <a:xfrm>
              <a:off x="15240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4" name="Oval 1033"/>
            <p:cNvSpPr/>
            <p:nvPr/>
          </p:nvSpPr>
          <p:spPr>
            <a:xfrm>
              <a:off x="17526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5" name="Oval 1034"/>
            <p:cNvSpPr/>
            <p:nvPr/>
          </p:nvSpPr>
          <p:spPr>
            <a:xfrm>
              <a:off x="19812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6" name="Oval 1035"/>
            <p:cNvSpPr/>
            <p:nvPr/>
          </p:nvSpPr>
          <p:spPr>
            <a:xfrm>
              <a:off x="22098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7" name="Oval 1036"/>
            <p:cNvSpPr/>
            <p:nvPr/>
          </p:nvSpPr>
          <p:spPr>
            <a:xfrm>
              <a:off x="24384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8" name="Oval 1037"/>
            <p:cNvSpPr/>
            <p:nvPr/>
          </p:nvSpPr>
          <p:spPr>
            <a:xfrm>
              <a:off x="26670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09" name="Oval 1038"/>
            <p:cNvSpPr/>
            <p:nvPr/>
          </p:nvSpPr>
          <p:spPr>
            <a:xfrm>
              <a:off x="28956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0" name="Oval 1039"/>
            <p:cNvSpPr/>
            <p:nvPr/>
          </p:nvSpPr>
          <p:spPr>
            <a:xfrm>
              <a:off x="3124200" y="3048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1" name="Oval 1040"/>
            <p:cNvSpPr/>
            <p:nvPr/>
          </p:nvSpPr>
          <p:spPr>
            <a:xfrm>
              <a:off x="13970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2" name="Oval 1041"/>
            <p:cNvSpPr/>
            <p:nvPr/>
          </p:nvSpPr>
          <p:spPr>
            <a:xfrm>
              <a:off x="16256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3" name="Oval 1042"/>
            <p:cNvSpPr/>
            <p:nvPr/>
          </p:nvSpPr>
          <p:spPr>
            <a:xfrm>
              <a:off x="18542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4" name="Oval 1043"/>
            <p:cNvSpPr/>
            <p:nvPr/>
          </p:nvSpPr>
          <p:spPr>
            <a:xfrm>
              <a:off x="20828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5" name="Oval 1044"/>
            <p:cNvSpPr/>
            <p:nvPr/>
          </p:nvSpPr>
          <p:spPr>
            <a:xfrm>
              <a:off x="23114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6" name="Oval 1045"/>
            <p:cNvSpPr/>
            <p:nvPr/>
          </p:nvSpPr>
          <p:spPr>
            <a:xfrm>
              <a:off x="25400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7" name="Oval 1046"/>
            <p:cNvSpPr/>
            <p:nvPr/>
          </p:nvSpPr>
          <p:spPr>
            <a:xfrm>
              <a:off x="27686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8" name="Oval 1047"/>
            <p:cNvSpPr/>
            <p:nvPr/>
          </p:nvSpPr>
          <p:spPr>
            <a:xfrm>
              <a:off x="29972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19" name="Oval 1048"/>
            <p:cNvSpPr/>
            <p:nvPr/>
          </p:nvSpPr>
          <p:spPr>
            <a:xfrm>
              <a:off x="3225800" y="5969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0" name="Oval 1049"/>
            <p:cNvSpPr/>
            <p:nvPr/>
          </p:nvSpPr>
          <p:spPr>
            <a:xfrm>
              <a:off x="12954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1" name="Oval 1050"/>
            <p:cNvSpPr/>
            <p:nvPr/>
          </p:nvSpPr>
          <p:spPr>
            <a:xfrm>
              <a:off x="15240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2" name="Oval 1051"/>
            <p:cNvSpPr/>
            <p:nvPr/>
          </p:nvSpPr>
          <p:spPr>
            <a:xfrm>
              <a:off x="17526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3" name="Oval 1052"/>
            <p:cNvSpPr/>
            <p:nvPr/>
          </p:nvSpPr>
          <p:spPr>
            <a:xfrm>
              <a:off x="19812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4" name="Oval 1053"/>
            <p:cNvSpPr/>
            <p:nvPr/>
          </p:nvSpPr>
          <p:spPr>
            <a:xfrm>
              <a:off x="22098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5" name="Oval 1054"/>
            <p:cNvSpPr/>
            <p:nvPr/>
          </p:nvSpPr>
          <p:spPr>
            <a:xfrm>
              <a:off x="24384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6" name="Oval 1055"/>
            <p:cNvSpPr/>
            <p:nvPr/>
          </p:nvSpPr>
          <p:spPr>
            <a:xfrm>
              <a:off x="26670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7" name="Oval 1056"/>
            <p:cNvSpPr/>
            <p:nvPr/>
          </p:nvSpPr>
          <p:spPr>
            <a:xfrm>
              <a:off x="28956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8" name="Oval 1057"/>
            <p:cNvSpPr/>
            <p:nvPr/>
          </p:nvSpPr>
          <p:spPr>
            <a:xfrm>
              <a:off x="3124200" y="914400"/>
              <a:ext cx="196850" cy="187327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29" name="Oval 1058"/>
            <p:cNvSpPr/>
            <p:nvPr/>
          </p:nvSpPr>
          <p:spPr>
            <a:xfrm>
              <a:off x="14224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0" name="Oval 1059"/>
            <p:cNvSpPr/>
            <p:nvPr/>
          </p:nvSpPr>
          <p:spPr>
            <a:xfrm>
              <a:off x="16510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1" name="Oval 1060"/>
            <p:cNvSpPr/>
            <p:nvPr/>
          </p:nvSpPr>
          <p:spPr>
            <a:xfrm>
              <a:off x="18796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2" name="Oval 1061"/>
            <p:cNvSpPr/>
            <p:nvPr/>
          </p:nvSpPr>
          <p:spPr>
            <a:xfrm>
              <a:off x="21082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3" name="Oval 1062"/>
            <p:cNvSpPr/>
            <p:nvPr/>
          </p:nvSpPr>
          <p:spPr>
            <a:xfrm>
              <a:off x="23368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4" name="Oval 1063"/>
            <p:cNvSpPr/>
            <p:nvPr/>
          </p:nvSpPr>
          <p:spPr>
            <a:xfrm>
              <a:off x="25654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5" name="Oval 1064"/>
            <p:cNvSpPr/>
            <p:nvPr/>
          </p:nvSpPr>
          <p:spPr>
            <a:xfrm>
              <a:off x="27940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6" name="Oval 1065"/>
            <p:cNvSpPr/>
            <p:nvPr/>
          </p:nvSpPr>
          <p:spPr>
            <a:xfrm>
              <a:off x="30226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7" name="Oval 1066"/>
            <p:cNvSpPr/>
            <p:nvPr/>
          </p:nvSpPr>
          <p:spPr>
            <a:xfrm>
              <a:off x="3251200" y="-1"/>
              <a:ext cx="196850" cy="187328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38" name="Line 1068"/>
            <p:cNvSpPr/>
            <p:nvPr/>
          </p:nvSpPr>
          <p:spPr>
            <a:xfrm>
              <a:off x="3581400" y="533400"/>
              <a:ext cx="457200" cy="0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341" name="Group 1070"/>
            <p:cNvGrpSpPr/>
            <p:nvPr/>
          </p:nvGrpSpPr>
          <p:grpSpPr>
            <a:xfrm>
              <a:off x="1054099" y="763587"/>
              <a:ext cx="131764" cy="125413"/>
              <a:chOff x="0" y="0"/>
              <a:chExt cx="131762" cy="125412"/>
            </a:xfrm>
          </p:grpSpPr>
          <p:sp>
            <p:nvSpPr>
              <p:cNvPr id="339" name="Oval 1071"/>
              <p:cNvSpPr/>
              <p:nvPr/>
            </p:nvSpPr>
            <p:spPr>
              <a:xfrm>
                <a:off x="-1" y="-1"/>
                <a:ext cx="131764" cy="125414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40" name="Line 1072"/>
              <p:cNvSpPr/>
              <p:nvPr/>
            </p:nvSpPr>
            <p:spPr>
              <a:xfrm>
                <a:off x="25620" y="62706"/>
                <a:ext cx="79607" cy="87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344" name="Group 1073"/>
            <p:cNvGrpSpPr/>
            <p:nvPr/>
          </p:nvGrpSpPr>
          <p:grpSpPr>
            <a:xfrm>
              <a:off x="1054099" y="153987"/>
              <a:ext cx="131764" cy="125413"/>
              <a:chOff x="0" y="0"/>
              <a:chExt cx="131762" cy="125412"/>
            </a:xfrm>
          </p:grpSpPr>
          <p:sp>
            <p:nvSpPr>
              <p:cNvPr id="342" name="Oval 1074"/>
              <p:cNvSpPr/>
              <p:nvPr/>
            </p:nvSpPr>
            <p:spPr>
              <a:xfrm>
                <a:off x="-1" y="-1"/>
                <a:ext cx="131764" cy="125414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343" name="Line 1075"/>
              <p:cNvSpPr/>
              <p:nvPr/>
            </p:nvSpPr>
            <p:spPr>
              <a:xfrm>
                <a:off x="25620" y="62706"/>
                <a:ext cx="79607" cy="87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FFFFFF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pic>
          <p:nvPicPr>
            <p:cNvPr id="345" name="Picture 1079" descr="Picture 107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9537"/>
              <a:ext cx="1066800" cy="195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Picture 1080" descr="Picture 108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14337"/>
              <a:ext cx="1066800" cy="195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Picture 1081" descr="Picture 108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19137"/>
              <a:ext cx="1066800" cy="195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6" name="Group 1091"/>
          <p:cNvGrpSpPr/>
          <p:nvPr/>
        </p:nvGrpSpPr>
        <p:grpSpPr>
          <a:xfrm>
            <a:off x="838200" y="1676399"/>
            <a:ext cx="2743200" cy="1371601"/>
            <a:chOff x="0" y="0"/>
            <a:chExt cx="2743200" cy="1371600"/>
          </a:xfrm>
        </p:grpSpPr>
        <p:sp>
          <p:nvSpPr>
            <p:cNvPr id="349" name="Rectangle 1084"/>
            <p:cNvSpPr/>
            <p:nvPr/>
          </p:nvSpPr>
          <p:spPr>
            <a:xfrm>
              <a:off x="1371600" y="762000"/>
              <a:ext cx="1371600" cy="152400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0" name="Line 1086"/>
            <p:cNvSpPr/>
            <p:nvPr/>
          </p:nvSpPr>
          <p:spPr>
            <a:xfrm>
              <a:off x="0" y="838200"/>
              <a:ext cx="1752600" cy="0"/>
            </a:xfrm>
            <a:prstGeom prst="line">
              <a:avLst/>
            </a:prstGeom>
            <a:noFill/>
            <a:ln w="38100" cap="flat">
              <a:solidFill>
                <a:srgbClr val="66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1" name="Rectangle 1087"/>
            <p:cNvSpPr/>
            <p:nvPr/>
          </p:nvSpPr>
          <p:spPr>
            <a:xfrm>
              <a:off x="1371600" y="990600"/>
              <a:ext cx="1371600" cy="152400"/>
            </a:xfrm>
            <a:prstGeom prst="rect">
              <a:avLst/>
            </a:prstGeom>
            <a:solidFill>
              <a:srgbClr val="FF4F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2" name="Rectangle 1088"/>
            <p:cNvSpPr/>
            <p:nvPr/>
          </p:nvSpPr>
          <p:spPr>
            <a:xfrm>
              <a:off x="1371600" y="1219200"/>
              <a:ext cx="1371600" cy="152400"/>
            </a:xfrm>
            <a:prstGeom prst="rect">
              <a:avLst/>
            </a:prstGeom>
            <a:solidFill>
              <a:srgbClr val="FF4F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3" name="Rectangle 1089"/>
            <p:cNvSpPr/>
            <p:nvPr/>
          </p:nvSpPr>
          <p:spPr>
            <a:xfrm>
              <a:off x="1371600" y="304800"/>
              <a:ext cx="1371600" cy="152400"/>
            </a:xfrm>
            <a:prstGeom prst="rect">
              <a:avLst/>
            </a:prstGeom>
            <a:solidFill>
              <a:srgbClr val="FF4F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4" name="Rectangle 1090"/>
            <p:cNvSpPr/>
            <p:nvPr/>
          </p:nvSpPr>
          <p:spPr>
            <a:xfrm>
              <a:off x="1371600" y="533400"/>
              <a:ext cx="1371600" cy="152400"/>
            </a:xfrm>
            <a:prstGeom prst="rect">
              <a:avLst/>
            </a:prstGeom>
            <a:solidFill>
              <a:srgbClr val="FF4F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55" name="Line 1085"/>
            <p:cNvSpPr/>
            <p:nvPr/>
          </p:nvSpPr>
          <p:spPr>
            <a:xfrm flipH="1" flipV="1">
              <a:off x="838200" y="-1"/>
              <a:ext cx="762000" cy="838202"/>
            </a:xfrm>
            <a:prstGeom prst="line">
              <a:avLst/>
            </a:prstGeom>
            <a:noFill/>
            <a:ln w="57150" cap="flat">
              <a:solidFill>
                <a:srgbClr val="FF66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357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Opportunity for narrow high energy electron beams:</a:t>
            </a:r>
          </a:p>
        </p:txBody>
      </p:sp>
      <p:sp>
        <p:nvSpPr>
          <p:cNvPr id="358" name="Rectangle 1027"/>
          <p:cNvSpPr txBox="1">
            <a:spLocks noGrp="1"/>
          </p:cNvSpPr>
          <p:nvPr>
            <p:ph type="body" sz="quarter" idx="1"/>
          </p:nvPr>
        </p:nvSpPr>
        <p:spPr>
          <a:xfrm>
            <a:off x="314503" y="771889"/>
            <a:ext cx="8763001" cy="1002290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Beams can penetrate far but are very narrow</a:t>
            </a:r>
          </a:p>
          <a:p>
            <a:pPr>
              <a:defRPr sz="900"/>
            </a:pPr>
            <a:endParaRPr/>
          </a:p>
          <a:p>
            <a:pPr>
              <a:defRPr sz="1700"/>
            </a:pPr>
            <a:r>
              <a:t>Use to sense things that are essentially in columns along the incoming beam direction:</a:t>
            </a:r>
          </a:p>
        </p:txBody>
      </p:sp>
      <p:sp>
        <p:nvSpPr>
          <p:cNvPr id="359" name="Rectangle 1027"/>
          <p:cNvSpPr txBox="1"/>
          <p:nvPr/>
        </p:nvSpPr>
        <p:spPr>
          <a:xfrm>
            <a:off x="3794878" y="2054589"/>
            <a:ext cx="5219127" cy="1002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pPr algn="l" defTabSz="896111">
              <a:spcBef>
                <a:spcPts val="300"/>
              </a:spcBef>
              <a:defRPr sz="1666" i="0">
                <a:solidFill>
                  <a:srgbClr val="FFFFFF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Scan beam across sample</a:t>
            </a:r>
          </a:p>
          <a:p>
            <a:pPr algn="l" defTabSz="896111">
              <a:spcBef>
                <a:spcPts val="300"/>
              </a:spcBef>
              <a:defRPr sz="1372" i="0">
                <a:solidFill>
                  <a:srgbClr val="FFFFFF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896111">
              <a:spcBef>
                <a:spcPts val="300"/>
              </a:spcBef>
              <a:defRPr sz="1666" i="0">
                <a:solidFill>
                  <a:srgbClr val="FFFFFF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Narrow beam distinguishes between different columns</a:t>
            </a:r>
          </a:p>
        </p:txBody>
      </p:sp>
      <p:sp>
        <p:nvSpPr>
          <p:cNvPr id="360" name="Rectangle 1027"/>
          <p:cNvSpPr txBox="1"/>
          <p:nvPr/>
        </p:nvSpPr>
        <p:spPr>
          <a:xfrm>
            <a:off x="190500" y="3614555"/>
            <a:ext cx="8763000" cy="46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>
            <a:lvl1pPr algn="l">
              <a:spcBef>
                <a:spcPts val="300"/>
              </a:spcBef>
              <a:defRPr sz="1700" i="0">
                <a:solidFill>
                  <a:srgbClr val="FFFFFF"/>
                </a:solidFill>
              </a:defRPr>
            </a:lvl1pPr>
          </a:lstStyle>
          <a:p>
            <a:r>
              <a:t>Where to find such configurations in nature? Crystals!</a:t>
            </a:r>
          </a:p>
        </p:txBody>
      </p:sp>
      <p:sp>
        <p:nvSpPr>
          <p:cNvPr id="361" name="Rectangle 1027"/>
          <p:cNvSpPr txBox="1"/>
          <p:nvPr/>
        </p:nvSpPr>
        <p:spPr>
          <a:xfrm>
            <a:off x="317500" y="5646555"/>
            <a:ext cx="8763000" cy="46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300"/>
              </a:spcBef>
              <a:defRPr sz="1700" i="0">
                <a:solidFill>
                  <a:srgbClr val="FFFFFF"/>
                </a:solidFill>
              </a:defRPr>
            </a:lvl1pPr>
          </a:lstStyle>
          <a:p>
            <a:r>
              <a:t>= Basis for Transmission electron Microscopy (TEM)</a:t>
            </a:r>
          </a:p>
        </p:txBody>
      </p:sp>
      <p:sp>
        <p:nvSpPr>
          <p:cNvPr id="362" name="Rectangle 1027"/>
          <p:cNvSpPr txBox="1"/>
          <p:nvPr/>
        </p:nvSpPr>
        <p:spPr>
          <a:xfrm>
            <a:off x="6547894" y="4630555"/>
            <a:ext cx="2659607" cy="46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676655">
              <a:spcBef>
                <a:spcPts val="200"/>
              </a:spcBef>
              <a:defRPr sz="1258" i="0">
                <a:solidFill>
                  <a:srgbClr val="FFFFFF"/>
                </a:solidFill>
                <a:effectLst>
                  <a:outerShdw blurRad="28194" dist="28194" dir="2700000" rotWithShape="0">
                    <a:srgbClr val="000000"/>
                  </a:outerShdw>
                </a:effectLst>
              </a:defRPr>
            </a:pPr>
            <a:r>
              <a:rPr i="1"/>
              <a:t>"Atomic resolution" image from my research on growth of GeSi on Si</a:t>
            </a:r>
            <a:r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365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Transmission electron microscopy:</a:t>
            </a:r>
          </a:p>
        </p:txBody>
      </p:sp>
      <p:sp>
        <p:nvSpPr>
          <p:cNvPr id="366" name="Rectangle 1027"/>
          <p:cNvSpPr txBox="1">
            <a:spLocks noGrp="1"/>
          </p:cNvSpPr>
          <p:nvPr>
            <p:ph type="body" sz="quarter" idx="1"/>
          </p:nvPr>
        </p:nvSpPr>
        <p:spPr>
          <a:xfrm>
            <a:off x="314344" y="5175463"/>
            <a:ext cx="8839201" cy="1259747"/>
          </a:xfrm>
          <a:prstGeom prst="rect">
            <a:avLst/>
          </a:prstGeom>
        </p:spPr>
        <p:txBody>
          <a:bodyPr/>
          <a:lstStyle/>
          <a:p>
            <a:pPr algn="ctr">
              <a:defRPr sz="1800"/>
            </a:pPr>
            <a:r>
              <a:t>But TEM only has </a:t>
            </a:r>
            <a:r>
              <a:rPr u="sng"/>
              <a:t>pseudo atomic resolution</a:t>
            </a:r>
            <a:r>
              <a:t> = End on views of atom COLUMNS</a:t>
            </a:r>
          </a:p>
          <a:p>
            <a:pPr algn="ctr">
              <a:defRPr sz="1300"/>
            </a:pPr>
            <a:endParaRPr/>
          </a:p>
          <a:p>
            <a:pPr algn="ctr">
              <a:defRPr sz="1800">
                <a:solidFill>
                  <a:srgbClr val="FFCC00"/>
                </a:solidFill>
              </a:defRPr>
            </a:pPr>
            <a:r>
              <a:t>While useful for semiconductor crystals - Not that useful for 3D nanostructures!</a:t>
            </a:r>
          </a:p>
        </p:txBody>
      </p:sp>
      <p:pic>
        <p:nvPicPr>
          <p:cNvPr id="367" name="Picture 1072" descr="Picture 107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965200"/>
            <a:ext cx="3246439" cy="404812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Rectangle 1073"/>
          <p:cNvSpPr txBox="1"/>
          <p:nvPr/>
        </p:nvSpPr>
        <p:spPr>
          <a:xfrm>
            <a:off x="3352800" y="1041400"/>
            <a:ext cx="2209800" cy="285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2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Left: www.biotech.unl.edu/microscopy/TEM.htm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Right: www.uiowa.edu/~cemrf/methodology/tem/index2.htm</a:t>
            </a:r>
            <a:r>
              <a:rPr sz="1800" i="1">
                <a:latin typeface="+mj-lt"/>
                <a:ea typeface="+mj-ea"/>
                <a:cs typeface="+mj-cs"/>
                <a:sym typeface="Arial"/>
              </a:rPr>
              <a:t>	</a:t>
            </a:r>
          </a:p>
        </p:txBody>
      </p:sp>
      <p:pic>
        <p:nvPicPr>
          <p:cNvPr id="369" name="Picture 1075" descr="Picture 107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965200"/>
            <a:ext cx="3028950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 Box 1076"/>
          <p:cNvSpPr txBox="1"/>
          <p:nvPr/>
        </p:nvSpPr>
        <p:spPr>
          <a:xfrm rot="5400000">
            <a:off x="8264602" y="3996241"/>
            <a:ext cx="92319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CC3300"/>
                </a:solidFill>
              </a:defRPr>
            </a:lvl1pPr>
          </a:lstStyle>
          <a:p>
            <a:r>
              <a:t>Lenses</a:t>
            </a:r>
          </a:p>
        </p:txBody>
      </p:sp>
      <p:sp>
        <p:nvSpPr>
          <p:cNvPr id="371" name="Text Box 1077"/>
          <p:cNvSpPr txBox="1"/>
          <p:nvPr/>
        </p:nvSpPr>
        <p:spPr>
          <a:xfrm rot="5400000">
            <a:off x="8280477" y="1938841"/>
            <a:ext cx="92319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CC3300"/>
                </a:solidFill>
              </a:defRPr>
            </a:lvl1pPr>
          </a:lstStyle>
          <a:p>
            <a:r>
              <a:t>Lenses</a:t>
            </a:r>
          </a:p>
        </p:txBody>
      </p:sp>
      <p:sp>
        <p:nvSpPr>
          <p:cNvPr id="372" name="Text Box 1078"/>
          <p:cNvSpPr txBox="1"/>
          <p:nvPr/>
        </p:nvSpPr>
        <p:spPr>
          <a:xfrm>
            <a:off x="6448345" y="596900"/>
            <a:ext cx="109236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CC3300"/>
                </a:solidFill>
              </a:defRPr>
            </a:lvl1pPr>
          </a:lstStyle>
          <a:p>
            <a:r>
              <a:t>e-source</a:t>
            </a:r>
          </a:p>
        </p:txBody>
      </p:sp>
      <p:sp>
        <p:nvSpPr>
          <p:cNvPr id="373" name="Text Box 1079"/>
          <p:cNvSpPr txBox="1"/>
          <p:nvPr/>
        </p:nvSpPr>
        <p:spPr>
          <a:xfrm>
            <a:off x="7495873" y="2651125"/>
            <a:ext cx="92294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CC3300"/>
                </a:solidFill>
              </a:defRPr>
            </a:lvl1pPr>
          </a:lstStyle>
          <a:p>
            <a:r>
              <a:t>sample</a:t>
            </a:r>
          </a:p>
        </p:txBody>
      </p:sp>
      <p:sp>
        <p:nvSpPr>
          <p:cNvPr id="374" name="Text Box 1080"/>
          <p:cNvSpPr txBox="1"/>
          <p:nvPr/>
        </p:nvSpPr>
        <p:spPr>
          <a:xfrm>
            <a:off x="7588741" y="4479925"/>
            <a:ext cx="79594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CC3300"/>
                </a:solidFill>
              </a:defRPr>
            </a:lvl1pPr>
          </a:lstStyle>
          <a:p>
            <a:r>
              <a:t>image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1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But when I look at things I don’t always triangulate!</a:t>
            </a:r>
          </a:p>
        </p:txBody>
      </p:sp>
      <p:sp>
        <p:nvSpPr>
          <p:cNvPr id="12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647596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When things are close, you triangulate by using “binocular vision”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When things are far, you triangulate by inferring surfaces      Huh?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2600"/>
            </a:pPr>
            <a:endParaRPr/>
          </a:p>
          <a:p>
            <a:pPr algn="ctr">
              <a:defRPr sz="1800"/>
            </a:pPr>
            <a:r>
              <a:t>You construct a second triangulation line by inferring which surface the point is on</a:t>
            </a:r>
          </a:p>
          <a:p>
            <a:pPr algn="ctr">
              <a:defRPr sz="1200"/>
            </a:pPr>
            <a:endParaRPr/>
          </a:p>
          <a:p>
            <a:pPr algn="ctr">
              <a:defRPr sz="1800"/>
            </a:pPr>
            <a:r>
              <a:t>(Along with the relative distances of different surfaces)</a:t>
            </a:r>
          </a:p>
        </p:txBody>
      </p:sp>
      <p:sp>
        <p:nvSpPr>
          <p:cNvPr id="126" name="Rectangle 4"/>
          <p:cNvSpPr txBox="1"/>
          <p:nvPr/>
        </p:nvSpPr>
        <p:spPr>
          <a:xfrm>
            <a:off x="2590800" y="33528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1:</a:t>
            </a:r>
          </a:p>
        </p:txBody>
      </p:sp>
      <p:sp>
        <p:nvSpPr>
          <p:cNvPr id="127" name="Rectangle 5"/>
          <p:cNvSpPr txBox="1"/>
          <p:nvPr/>
        </p:nvSpPr>
        <p:spPr>
          <a:xfrm>
            <a:off x="4191000" y="48006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2:</a:t>
            </a:r>
          </a:p>
        </p:txBody>
      </p:sp>
      <p:sp>
        <p:nvSpPr>
          <p:cNvPr id="128" name="Rectangle 6"/>
          <p:cNvSpPr txBox="1"/>
          <p:nvPr/>
        </p:nvSpPr>
        <p:spPr>
          <a:xfrm>
            <a:off x="4038600" y="3124200"/>
            <a:ext cx="457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29" name="Line 7"/>
          <p:cNvSpPr/>
          <p:nvPr/>
        </p:nvSpPr>
        <p:spPr>
          <a:xfrm flipH="1">
            <a:off x="2057400" y="3277870"/>
            <a:ext cx="1905000" cy="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0" name="Line 9"/>
          <p:cNvSpPr/>
          <p:nvPr/>
        </p:nvSpPr>
        <p:spPr>
          <a:xfrm flipV="1">
            <a:off x="4497070" y="3810000"/>
            <a:ext cx="1" cy="9144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1" name="Rounded Rectangle 17"/>
          <p:cNvSpPr/>
          <p:nvPr/>
        </p:nvSpPr>
        <p:spPr>
          <a:xfrm>
            <a:off x="4419600" y="2819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2" name="Rounded Rectangle 18"/>
          <p:cNvSpPr/>
          <p:nvPr/>
        </p:nvSpPr>
        <p:spPr>
          <a:xfrm>
            <a:off x="5257800" y="2209800"/>
            <a:ext cx="152400" cy="228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33" name="TextBox 16"/>
          <p:cNvSpPr txBox="1"/>
          <p:nvPr/>
        </p:nvSpPr>
        <p:spPr>
          <a:xfrm>
            <a:off x="762000" y="2438400"/>
            <a:ext cx="914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Eye:</a:t>
            </a:r>
          </a:p>
        </p:txBody>
      </p:sp>
      <p:pic>
        <p:nvPicPr>
          <p:cNvPr id="134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209039" y="2998996"/>
            <a:ext cx="762001" cy="56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37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 way of using the fat low energy electrons?</a:t>
            </a:r>
          </a:p>
        </p:txBody>
      </p:sp>
      <p:sp>
        <p:nvSpPr>
          <p:cNvPr id="378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20574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t>Stimulate using narrow high E electrons:</a:t>
            </a:r>
          </a:p>
        </p:txBody>
      </p:sp>
      <p:grpSp>
        <p:nvGrpSpPr>
          <p:cNvPr id="424" name="Group 276"/>
          <p:cNvGrpSpPr/>
          <p:nvPr/>
        </p:nvGrpSpPr>
        <p:grpSpPr>
          <a:xfrm>
            <a:off x="4649782" y="2667000"/>
            <a:ext cx="3427418" cy="1600200"/>
            <a:chOff x="1582" y="0"/>
            <a:chExt cx="3427417" cy="1600200"/>
          </a:xfrm>
        </p:grpSpPr>
        <p:sp>
          <p:nvSpPr>
            <p:cNvPr id="379" name="Oval 123"/>
            <p:cNvSpPr/>
            <p:nvPr/>
          </p:nvSpPr>
          <p:spPr>
            <a:xfrm>
              <a:off x="11430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0" name="Oval 124"/>
            <p:cNvSpPr/>
            <p:nvPr/>
          </p:nvSpPr>
          <p:spPr>
            <a:xfrm>
              <a:off x="13716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1" name="Oval 125"/>
            <p:cNvSpPr/>
            <p:nvPr/>
          </p:nvSpPr>
          <p:spPr>
            <a:xfrm>
              <a:off x="11430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2" name="Oval 126"/>
            <p:cNvSpPr/>
            <p:nvPr/>
          </p:nvSpPr>
          <p:spPr>
            <a:xfrm>
              <a:off x="13716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3" name="Oval 127"/>
            <p:cNvSpPr/>
            <p:nvPr/>
          </p:nvSpPr>
          <p:spPr>
            <a:xfrm>
              <a:off x="11430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4" name="Oval 128"/>
            <p:cNvSpPr/>
            <p:nvPr/>
          </p:nvSpPr>
          <p:spPr>
            <a:xfrm>
              <a:off x="13716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5" name="Oval 220"/>
            <p:cNvSpPr/>
            <p:nvPr/>
          </p:nvSpPr>
          <p:spPr>
            <a:xfrm>
              <a:off x="11430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6" name="Oval 221"/>
            <p:cNvSpPr/>
            <p:nvPr/>
          </p:nvSpPr>
          <p:spPr>
            <a:xfrm>
              <a:off x="13716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7" name="Oval 224"/>
            <p:cNvSpPr/>
            <p:nvPr/>
          </p:nvSpPr>
          <p:spPr>
            <a:xfrm>
              <a:off x="16002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8" name="Oval 225"/>
            <p:cNvSpPr/>
            <p:nvPr/>
          </p:nvSpPr>
          <p:spPr>
            <a:xfrm>
              <a:off x="18288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89" name="Oval 226"/>
            <p:cNvSpPr/>
            <p:nvPr/>
          </p:nvSpPr>
          <p:spPr>
            <a:xfrm>
              <a:off x="16002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0" name="Oval 227"/>
            <p:cNvSpPr/>
            <p:nvPr/>
          </p:nvSpPr>
          <p:spPr>
            <a:xfrm>
              <a:off x="18288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1" name="Oval 228"/>
            <p:cNvSpPr/>
            <p:nvPr/>
          </p:nvSpPr>
          <p:spPr>
            <a:xfrm>
              <a:off x="16002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2" name="Oval 229"/>
            <p:cNvSpPr/>
            <p:nvPr/>
          </p:nvSpPr>
          <p:spPr>
            <a:xfrm>
              <a:off x="18288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3" name="Oval 230"/>
            <p:cNvSpPr/>
            <p:nvPr/>
          </p:nvSpPr>
          <p:spPr>
            <a:xfrm>
              <a:off x="16002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4" name="Oval 231"/>
            <p:cNvSpPr/>
            <p:nvPr/>
          </p:nvSpPr>
          <p:spPr>
            <a:xfrm>
              <a:off x="18288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5" name="Oval 232"/>
            <p:cNvSpPr/>
            <p:nvPr/>
          </p:nvSpPr>
          <p:spPr>
            <a:xfrm>
              <a:off x="20574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6" name="Oval 233"/>
            <p:cNvSpPr/>
            <p:nvPr/>
          </p:nvSpPr>
          <p:spPr>
            <a:xfrm>
              <a:off x="22860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7" name="Oval 234"/>
            <p:cNvSpPr/>
            <p:nvPr/>
          </p:nvSpPr>
          <p:spPr>
            <a:xfrm>
              <a:off x="20574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8" name="Oval 235"/>
            <p:cNvSpPr/>
            <p:nvPr/>
          </p:nvSpPr>
          <p:spPr>
            <a:xfrm>
              <a:off x="22860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399" name="Oval 236"/>
            <p:cNvSpPr/>
            <p:nvPr/>
          </p:nvSpPr>
          <p:spPr>
            <a:xfrm>
              <a:off x="20574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0" name="Oval 237"/>
            <p:cNvSpPr/>
            <p:nvPr/>
          </p:nvSpPr>
          <p:spPr>
            <a:xfrm>
              <a:off x="22860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1" name="Oval 238"/>
            <p:cNvSpPr/>
            <p:nvPr/>
          </p:nvSpPr>
          <p:spPr>
            <a:xfrm>
              <a:off x="20574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2" name="Oval 239"/>
            <p:cNvSpPr/>
            <p:nvPr/>
          </p:nvSpPr>
          <p:spPr>
            <a:xfrm>
              <a:off x="22860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3" name="Oval 240"/>
            <p:cNvSpPr/>
            <p:nvPr/>
          </p:nvSpPr>
          <p:spPr>
            <a:xfrm>
              <a:off x="25146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4" name="Oval 241"/>
            <p:cNvSpPr/>
            <p:nvPr/>
          </p:nvSpPr>
          <p:spPr>
            <a:xfrm>
              <a:off x="27432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5" name="Oval 242"/>
            <p:cNvSpPr/>
            <p:nvPr/>
          </p:nvSpPr>
          <p:spPr>
            <a:xfrm>
              <a:off x="25146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6" name="Oval 243"/>
            <p:cNvSpPr/>
            <p:nvPr/>
          </p:nvSpPr>
          <p:spPr>
            <a:xfrm>
              <a:off x="27432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7" name="Oval 244"/>
            <p:cNvSpPr/>
            <p:nvPr/>
          </p:nvSpPr>
          <p:spPr>
            <a:xfrm>
              <a:off x="25146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8" name="Oval 245"/>
            <p:cNvSpPr/>
            <p:nvPr/>
          </p:nvSpPr>
          <p:spPr>
            <a:xfrm>
              <a:off x="27432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09" name="Oval 246"/>
            <p:cNvSpPr/>
            <p:nvPr/>
          </p:nvSpPr>
          <p:spPr>
            <a:xfrm>
              <a:off x="25146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0" name="Oval 247"/>
            <p:cNvSpPr/>
            <p:nvPr/>
          </p:nvSpPr>
          <p:spPr>
            <a:xfrm>
              <a:off x="27432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1" name="Oval 248"/>
            <p:cNvSpPr/>
            <p:nvPr/>
          </p:nvSpPr>
          <p:spPr>
            <a:xfrm>
              <a:off x="29718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2" name="Oval 249"/>
            <p:cNvSpPr/>
            <p:nvPr/>
          </p:nvSpPr>
          <p:spPr>
            <a:xfrm>
              <a:off x="3200400" y="4572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3" name="Oval 250"/>
            <p:cNvSpPr/>
            <p:nvPr/>
          </p:nvSpPr>
          <p:spPr>
            <a:xfrm>
              <a:off x="29718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4" name="Oval 251"/>
            <p:cNvSpPr/>
            <p:nvPr/>
          </p:nvSpPr>
          <p:spPr>
            <a:xfrm>
              <a:off x="3200400" y="9144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5" name="Oval 252"/>
            <p:cNvSpPr/>
            <p:nvPr/>
          </p:nvSpPr>
          <p:spPr>
            <a:xfrm>
              <a:off x="29718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6" name="Oval 253"/>
            <p:cNvSpPr/>
            <p:nvPr/>
          </p:nvSpPr>
          <p:spPr>
            <a:xfrm>
              <a:off x="3200400" y="137160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7" name="Oval 254"/>
            <p:cNvSpPr/>
            <p:nvPr/>
          </p:nvSpPr>
          <p:spPr>
            <a:xfrm>
              <a:off x="29718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418" name="Oval 255"/>
            <p:cNvSpPr/>
            <p:nvPr/>
          </p:nvSpPr>
          <p:spPr>
            <a:xfrm>
              <a:off x="3200400" y="0"/>
              <a:ext cx="228600" cy="228600"/>
            </a:xfrm>
            <a:prstGeom prst="ellipse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423" name="Group 261"/>
            <p:cNvGrpSpPr/>
            <p:nvPr/>
          </p:nvGrpSpPr>
          <p:grpSpPr>
            <a:xfrm>
              <a:off x="1582" y="306264"/>
              <a:ext cx="1446219" cy="968499"/>
              <a:chOff x="1582" y="1464"/>
              <a:chExt cx="1446217" cy="968497"/>
            </a:xfrm>
          </p:grpSpPr>
          <p:grpSp>
            <p:nvGrpSpPr>
              <p:cNvPr id="421" name="Group 262"/>
              <p:cNvGrpSpPr/>
              <p:nvPr/>
            </p:nvGrpSpPr>
            <p:grpSpPr>
              <a:xfrm>
                <a:off x="1295399" y="431257"/>
                <a:ext cx="152402" cy="141301"/>
                <a:chOff x="0" y="0"/>
                <a:chExt cx="152400" cy="141300"/>
              </a:xfrm>
            </p:grpSpPr>
            <p:sp>
              <p:nvSpPr>
                <p:cNvPr id="419" name="Oval 263"/>
                <p:cNvSpPr/>
                <p:nvPr/>
              </p:nvSpPr>
              <p:spPr>
                <a:xfrm rot="10800000">
                  <a:off x="0" y="-1"/>
                  <a:ext cx="152400" cy="141301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66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600"/>
                    </a:spcBef>
                    <a:defRPr sz="2800" b="1" i="0">
                      <a:solidFill>
                        <a:srgbClr val="CC3300"/>
                      </a:solidFill>
                      <a:effectLst/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420" name="Line 264"/>
                <p:cNvSpPr/>
                <p:nvPr/>
              </p:nvSpPr>
              <p:spPr>
                <a:xfrm flipH="1" flipV="1">
                  <a:off x="28574" y="66235"/>
                  <a:ext cx="92076" cy="1472"/>
                </a:xfrm>
                <a:prstGeom prst="line">
                  <a:avLst/>
                </a:prstGeom>
                <a:noFill/>
                <a:ln w="57150" cap="flat">
                  <a:solidFill>
                    <a:srgbClr val="E5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spcBef>
                      <a:spcPts val="1600"/>
                    </a:spcBef>
                    <a:defRPr sz="2800" b="1" i="0">
                      <a:solidFill>
                        <a:srgbClr val="FFFFFF"/>
                      </a:solidFill>
                      <a:effectLst/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</p:grpSp>
          <p:pic>
            <p:nvPicPr>
              <p:cNvPr id="422" name="Picture 265" descr="Picture 26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45229" b="151"/>
              <a:stretch>
                <a:fillRect/>
              </a:stretch>
            </p:blipFill>
            <p:spPr>
              <a:xfrm flipH="1">
                <a:off x="1582" y="1464"/>
                <a:ext cx="1293818" cy="9684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70" name="Group 277"/>
          <p:cNvGrpSpPr/>
          <p:nvPr/>
        </p:nvGrpSpPr>
        <p:grpSpPr>
          <a:xfrm>
            <a:off x="381000" y="2667000"/>
            <a:ext cx="2667000" cy="1524000"/>
            <a:chOff x="0" y="0"/>
            <a:chExt cx="2667000" cy="1524000"/>
          </a:xfrm>
        </p:grpSpPr>
        <p:grpSp>
          <p:nvGrpSpPr>
            <p:cNvPr id="434" name="Group 183"/>
            <p:cNvGrpSpPr/>
            <p:nvPr/>
          </p:nvGrpSpPr>
          <p:grpSpPr>
            <a:xfrm>
              <a:off x="609600" y="838200"/>
              <a:ext cx="2057400" cy="228600"/>
              <a:chOff x="0" y="0"/>
              <a:chExt cx="2057400" cy="228600"/>
            </a:xfrm>
          </p:grpSpPr>
          <p:sp>
            <p:nvSpPr>
              <p:cNvPr id="425" name="Oval 26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6" name="Oval 27"/>
              <p:cNvSpPr/>
              <p:nvPr/>
            </p:nvSpPr>
            <p:spPr>
              <a:xfrm>
                <a:off x="228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7" name="Oval 28"/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8" name="Oval 29"/>
              <p:cNvSpPr/>
              <p:nvPr/>
            </p:nvSpPr>
            <p:spPr>
              <a:xfrm>
                <a:off x="685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29" name="Oval 30"/>
              <p:cNvSpPr/>
              <p:nvPr/>
            </p:nvSpPr>
            <p:spPr>
              <a:xfrm>
                <a:off x="9144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0" name="Oval 31"/>
              <p:cNvSpPr/>
              <p:nvPr/>
            </p:nvSpPr>
            <p:spPr>
              <a:xfrm>
                <a:off x="11430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1" name="Oval 32"/>
              <p:cNvSpPr/>
              <p:nvPr/>
            </p:nvSpPr>
            <p:spPr>
              <a:xfrm>
                <a:off x="1371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2" name="Oval 33"/>
              <p:cNvSpPr/>
              <p:nvPr/>
            </p:nvSpPr>
            <p:spPr>
              <a:xfrm>
                <a:off x="1600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3" name="Oval 34"/>
              <p:cNvSpPr/>
              <p:nvPr/>
            </p:nvSpPr>
            <p:spPr>
              <a:xfrm>
                <a:off x="1828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444" name="Group 184"/>
            <p:cNvGrpSpPr/>
            <p:nvPr/>
          </p:nvGrpSpPr>
          <p:grpSpPr>
            <a:xfrm>
              <a:off x="609600" y="1295400"/>
              <a:ext cx="2057400" cy="228600"/>
              <a:chOff x="0" y="0"/>
              <a:chExt cx="2057400" cy="228600"/>
            </a:xfrm>
          </p:grpSpPr>
          <p:sp>
            <p:nvSpPr>
              <p:cNvPr id="435" name="Oval 185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6" name="Oval 186"/>
              <p:cNvSpPr/>
              <p:nvPr/>
            </p:nvSpPr>
            <p:spPr>
              <a:xfrm>
                <a:off x="228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7" name="Oval 187"/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8" name="Oval 188"/>
              <p:cNvSpPr/>
              <p:nvPr/>
            </p:nvSpPr>
            <p:spPr>
              <a:xfrm>
                <a:off x="685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39" name="Oval 189"/>
              <p:cNvSpPr/>
              <p:nvPr/>
            </p:nvSpPr>
            <p:spPr>
              <a:xfrm>
                <a:off x="9144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0" name="Oval 190"/>
              <p:cNvSpPr/>
              <p:nvPr/>
            </p:nvSpPr>
            <p:spPr>
              <a:xfrm>
                <a:off x="11430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1" name="Oval 191"/>
              <p:cNvSpPr/>
              <p:nvPr/>
            </p:nvSpPr>
            <p:spPr>
              <a:xfrm>
                <a:off x="1371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2" name="Oval 192"/>
              <p:cNvSpPr/>
              <p:nvPr/>
            </p:nvSpPr>
            <p:spPr>
              <a:xfrm>
                <a:off x="1600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3" name="Oval 193"/>
              <p:cNvSpPr/>
              <p:nvPr/>
            </p:nvSpPr>
            <p:spPr>
              <a:xfrm>
                <a:off x="1828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454" name="Group 194"/>
            <p:cNvGrpSpPr/>
            <p:nvPr/>
          </p:nvGrpSpPr>
          <p:grpSpPr>
            <a:xfrm>
              <a:off x="609600" y="381000"/>
              <a:ext cx="2057400" cy="228600"/>
              <a:chOff x="0" y="0"/>
              <a:chExt cx="2057400" cy="228600"/>
            </a:xfrm>
          </p:grpSpPr>
          <p:sp>
            <p:nvSpPr>
              <p:cNvPr id="445" name="Oval 195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6" name="Oval 196"/>
              <p:cNvSpPr/>
              <p:nvPr/>
            </p:nvSpPr>
            <p:spPr>
              <a:xfrm>
                <a:off x="228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7" name="Oval 197"/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8" name="Oval 198"/>
              <p:cNvSpPr/>
              <p:nvPr/>
            </p:nvSpPr>
            <p:spPr>
              <a:xfrm>
                <a:off x="685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49" name="Oval 199"/>
              <p:cNvSpPr/>
              <p:nvPr/>
            </p:nvSpPr>
            <p:spPr>
              <a:xfrm>
                <a:off x="9144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50" name="Oval 200"/>
              <p:cNvSpPr/>
              <p:nvPr/>
            </p:nvSpPr>
            <p:spPr>
              <a:xfrm>
                <a:off x="11430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51" name="Oval 201"/>
              <p:cNvSpPr/>
              <p:nvPr/>
            </p:nvSpPr>
            <p:spPr>
              <a:xfrm>
                <a:off x="1371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52" name="Oval 202"/>
              <p:cNvSpPr/>
              <p:nvPr/>
            </p:nvSpPr>
            <p:spPr>
              <a:xfrm>
                <a:off x="1600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53" name="Oval 203"/>
              <p:cNvSpPr/>
              <p:nvPr/>
            </p:nvSpPr>
            <p:spPr>
              <a:xfrm>
                <a:off x="1828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459" name="Group 205"/>
            <p:cNvGrpSpPr/>
            <p:nvPr/>
          </p:nvGrpSpPr>
          <p:grpSpPr>
            <a:xfrm>
              <a:off x="0" y="533400"/>
              <a:ext cx="1752600" cy="292100"/>
              <a:chOff x="0" y="0"/>
              <a:chExt cx="1752600" cy="292100"/>
            </a:xfrm>
          </p:grpSpPr>
          <p:grpSp>
            <p:nvGrpSpPr>
              <p:cNvPr id="457" name="Group 168"/>
              <p:cNvGrpSpPr/>
              <p:nvPr/>
            </p:nvGrpSpPr>
            <p:grpSpPr>
              <a:xfrm>
                <a:off x="1600200" y="76200"/>
                <a:ext cx="152400" cy="152400"/>
                <a:chOff x="0" y="0"/>
                <a:chExt cx="152400" cy="152400"/>
              </a:xfrm>
            </p:grpSpPr>
            <p:sp>
              <p:nvSpPr>
                <p:cNvPr id="455" name="Oval 169"/>
                <p:cNvSpPr/>
                <p:nvPr/>
              </p:nvSpPr>
              <p:spPr>
                <a:xfrm>
                  <a:off x="0" y="0"/>
                  <a:ext cx="152400" cy="152400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600"/>
                    </a:spcBef>
                    <a:defRPr sz="2800" b="1" i="0">
                      <a:solidFill>
                        <a:srgbClr val="CC3300"/>
                      </a:solidFill>
                      <a:effectLst/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456" name="Line 170"/>
                <p:cNvSpPr/>
                <p:nvPr/>
              </p:nvSpPr>
              <p:spPr>
                <a:xfrm>
                  <a:off x="29633" y="76200"/>
                  <a:ext cx="92076" cy="105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spcBef>
                      <a:spcPts val="1600"/>
                    </a:spcBef>
                    <a:defRPr sz="2800" b="1" i="0">
                      <a:solidFill>
                        <a:srgbClr val="FFFFFF"/>
                      </a:solidFill>
                      <a:effectLst/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</p:grpSp>
          <p:pic>
            <p:nvPicPr>
              <p:cNvPr id="458" name="Picture 173" descr="Picture 173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600200" cy="2921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69" name="Group 266"/>
            <p:cNvGrpSpPr/>
            <p:nvPr/>
          </p:nvGrpSpPr>
          <p:grpSpPr>
            <a:xfrm>
              <a:off x="609600" y="0"/>
              <a:ext cx="2057400" cy="228600"/>
              <a:chOff x="0" y="0"/>
              <a:chExt cx="2057400" cy="228600"/>
            </a:xfrm>
          </p:grpSpPr>
          <p:sp>
            <p:nvSpPr>
              <p:cNvPr id="460" name="Oval 267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1" name="Oval 268"/>
              <p:cNvSpPr/>
              <p:nvPr/>
            </p:nvSpPr>
            <p:spPr>
              <a:xfrm>
                <a:off x="228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2" name="Oval 269"/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3" name="Oval 270"/>
              <p:cNvSpPr/>
              <p:nvPr/>
            </p:nvSpPr>
            <p:spPr>
              <a:xfrm>
                <a:off x="685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4" name="Oval 271"/>
              <p:cNvSpPr/>
              <p:nvPr/>
            </p:nvSpPr>
            <p:spPr>
              <a:xfrm>
                <a:off x="9144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5" name="Oval 272"/>
              <p:cNvSpPr/>
              <p:nvPr/>
            </p:nvSpPr>
            <p:spPr>
              <a:xfrm>
                <a:off x="11430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6" name="Oval 273"/>
              <p:cNvSpPr/>
              <p:nvPr/>
            </p:nvSpPr>
            <p:spPr>
              <a:xfrm>
                <a:off x="13716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7" name="Oval 274"/>
              <p:cNvSpPr/>
              <p:nvPr/>
            </p:nvSpPr>
            <p:spPr>
              <a:xfrm>
                <a:off x="16002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468" name="Oval 275"/>
              <p:cNvSpPr/>
              <p:nvPr/>
            </p:nvSpPr>
            <p:spPr>
              <a:xfrm>
                <a:off x="1828800" y="0"/>
                <a:ext cx="228600" cy="228600"/>
              </a:xfrm>
              <a:prstGeom prst="ellipse">
                <a:avLst/>
              </a:prstGeom>
              <a:solidFill>
                <a:srgbClr val="FF9933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600"/>
                  </a:spcBef>
                  <a:defRPr sz="2800" b="1" i="0">
                    <a:solidFill>
                      <a:srgbClr val="CC3300"/>
                    </a:solidFill>
                    <a:effectLst/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</p:grpSp>
      <p:sp>
        <p:nvSpPr>
          <p:cNvPr id="471" name="Rectangle 278"/>
          <p:cNvSpPr txBox="1"/>
          <p:nvPr/>
        </p:nvSpPr>
        <p:spPr>
          <a:xfrm>
            <a:off x="228600" y="990600"/>
            <a:ext cx="8763000" cy="76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t>Yes, in combination with skinny high energy electrons / electron beams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400">
                <a:solidFill>
                  <a:srgbClr val="FFFFFF"/>
                </a:solidFill>
              </a:defRPr>
            </a:pPr>
            <a:endParaRPr/>
          </a:p>
          <a:p>
            <a:pPr>
              <a:defRPr sz="1800">
                <a:solidFill>
                  <a:srgbClr val="FFFFFF"/>
                </a:solidFill>
              </a:defRPr>
            </a:pPr>
            <a:r>
              <a:t>Most popular alternative is to use high E stimulus beam + low E response beam</a:t>
            </a:r>
          </a:p>
        </p:txBody>
      </p:sp>
      <p:sp>
        <p:nvSpPr>
          <p:cNvPr id="472" name="Rectangle 279"/>
          <p:cNvSpPr txBox="1"/>
          <p:nvPr/>
        </p:nvSpPr>
        <p:spPr>
          <a:xfrm>
            <a:off x="4267200" y="2057400"/>
            <a:ext cx="464820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5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Sense only low E electrons emerging from ~ surface</a:t>
            </a:r>
          </a:p>
        </p:txBody>
      </p:sp>
      <p:sp>
        <p:nvSpPr>
          <p:cNvPr id="473" name="Rectangle 280"/>
          <p:cNvSpPr txBox="1"/>
          <p:nvPr/>
        </p:nvSpPr>
        <p:spPr>
          <a:xfrm>
            <a:off x="228600" y="4495800"/>
            <a:ext cx="8077200" cy="134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Intersection of stimulus and response volumes = Small 3D volume </a:t>
            </a:r>
            <a:r>
              <a:rPr sz="1700"/>
              <a:t>produces</a:t>
            </a:r>
            <a:r>
              <a:t> the data!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		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4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</a:t>
            </a:r>
            <a:r>
              <a:rPr sz="2000"/>
              <a:t>+			    =&gt;</a:t>
            </a:r>
          </a:p>
        </p:txBody>
      </p:sp>
      <p:sp>
        <p:nvSpPr>
          <p:cNvPr id="474" name="Rectangle 282"/>
          <p:cNvSpPr/>
          <p:nvPr/>
        </p:nvSpPr>
        <p:spPr>
          <a:xfrm>
            <a:off x="4191000" y="5029200"/>
            <a:ext cx="1447800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75" name="Rectangle 283"/>
          <p:cNvSpPr/>
          <p:nvPr/>
        </p:nvSpPr>
        <p:spPr>
          <a:xfrm>
            <a:off x="4191000" y="5334000"/>
            <a:ext cx="228600" cy="533400"/>
          </a:xfrm>
          <a:prstGeom prst="rect">
            <a:avLst/>
          </a:prstGeom>
          <a:solidFill>
            <a:srgbClr val="FF66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76" name="Line 284"/>
          <p:cNvSpPr/>
          <p:nvPr/>
        </p:nvSpPr>
        <p:spPr>
          <a:xfrm flipH="1" flipV="1">
            <a:off x="3428999" y="4952999"/>
            <a:ext cx="609601" cy="609602"/>
          </a:xfrm>
          <a:prstGeom prst="line">
            <a:avLst/>
          </a:prstGeom>
          <a:ln w="254000">
            <a:solidFill>
              <a:srgbClr val="FF66FF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77" name="Rectangle 287"/>
          <p:cNvSpPr/>
          <p:nvPr/>
        </p:nvSpPr>
        <p:spPr>
          <a:xfrm>
            <a:off x="1371600" y="5029200"/>
            <a:ext cx="1371600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78" name="Rectangle 288"/>
          <p:cNvSpPr/>
          <p:nvPr/>
        </p:nvSpPr>
        <p:spPr>
          <a:xfrm>
            <a:off x="1371600" y="5562600"/>
            <a:ext cx="1219200" cy="152400"/>
          </a:xfrm>
          <a:prstGeom prst="rect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79" name="Line 290"/>
          <p:cNvSpPr/>
          <p:nvPr/>
        </p:nvSpPr>
        <p:spPr>
          <a:xfrm>
            <a:off x="381000" y="5638800"/>
            <a:ext cx="914400" cy="1589"/>
          </a:xfrm>
          <a:prstGeom prst="line">
            <a:avLst/>
          </a:prstGeom>
          <a:ln w="38100">
            <a:solidFill>
              <a:srgbClr val="66FFFF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80" name="Rectangle 291"/>
          <p:cNvSpPr/>
          <p:nvPr/>
        </p:nvSpPr>
        <p:spPr>
          <a:xfrm>
            <a:off x="7162800" y="5029200"/>
            <a:ext cx="1447800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81" name="Rectangle 292"/>
          <p:cNvSpPr/>
          <p:nvPr/>
        </p:nvSpPr>
        <p:spPr>
          <a:xfrm>
            <a:off x="7162800" y="5562600"/>
            <a:ext cx="228600" cy="15240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pic>
        <p:nvPicPr>
          <p:cNvPr id="4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1374775"/>
            <a:ext cx="1727200" cy="1296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6667" r="18889" b="26666"/>
          <a:stretch>
            <a:fillRect/>
          </a:stretch>
        </p:blipFill>
        <p:spPr>
          <a:xfrm>
            <a:off x="3302000" y="1377950"/>
            <a:ext cx="1727201" cy="130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0" y="1371600"/>
            <a:ext cx="1600200" cy="127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62800" y="1374775"/>
            <a:ext cx="16002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Rectangle 8"/>
          <p:cNvSpPr txBox="1"/>
          <p:nvPr/>
        </p:nvSpPr>
        <p:spPr>
          <a:xfrm>
            <a:off x="152400" y="2819400"/>
            <a:ext cx="8763000" cy="324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(From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https://WeCanFigureThisOut.org/VL/SEM.htm</a:t>
            </a:r>
            <a:r>
              <a:t>)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Incoming electrons ~ 5 keV   =&gt; moderately narrow / moderately deep penetration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Outgoing electrons ~ few eV or less  =&gt; liberated from top couple of atomic layers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800" i="0">
                <a:latin typeface="Tahoma"/>
                <a:ea typeface="Tahoma"/>
                <a:cs typeface="Tahoma"/>
                <a:sym typeface="Tahoma"/>
              </a:defRPr>
            </a:pPr>
            <a:r>
              <a:t>But X-rays that are ALSO stimulated and give information on sample composition</a:t>
            </a:r>
            <a:r>
              <a:rPr>
                <a:solidFill>
                  <a:srgbClr val="FFFFFF"/>
                </a:solidFill>
              </a:rPr>
              <a:t>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This requires add-on sensor called "EDAX" - Energy dispersive analysis of X-rays</a:t>
            </a:r>
          </a:p>
        </p:txBody>
      </p:sp>
      <p:sp>
        <p:nvSpPr>
          <p:cNvPr id="48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Scanning Electron Microscopy (SEM):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492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75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about photons used ONLY for probe or signal?</a:t>
            </a:r>
          </a:p>
        </p:txBody>
      </p:sp>
      <p:sp>
        <p:nvSpPr>
          <p:cNvPr id="493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996279"/>
          </a:xfrm>
          <a:prstGeom prst="rect">
            <a:avLst/>
          </a:prstGeom>
        </p:spPr>
        <p:txBody>
          <a:bodyPr/>
          <a:lstStyle/>
          <a:p>
            <a:pPr algn="ctr" defTabSz="896111">
              <a:defRPr sz="1764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GOOD NEWS:  They cause ~ no damage (unless very high energy, e.g. </a:t>
            </a:r>
            <a:r>
              <a:rPr b="1">
                <a:solidFill>
                  <a:srgbClr val="FF66FF"/>
                </a:solidFill>
                <a:latin typeface="Tahoma"/>
                <a:ea typeface="Tahoma"/>
                <a:cs typeface="Tahoma"/>
                <a:sym typeface="Tahoma"/>
              </a:rPr>
              <a:t>UV</a:t>
            </a:r>
            <a:r>
              <a:t>)</a:t>
            </a:r>
          </a:p>
          <a:p>
            <a:pPr algn="ctr" defTabSz="896111">
              <a:defRPr sz="980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896111">
              <a:spcBef>
                <a:spcPts val="700"/>
              </a:spcBef>
              <a:defRPr sz="2156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BAD NEWS:  They are </a:t>
            </a:r>
            <a:r>
              <a:rPr sz="3332"/>
              <a:t>BIG</a:t>
            </a:r>
          </a:p>
          <a:p>
            <a:pPr defTabSz="896111">
              <a:defRPr sz="2156">
                <a:solidFill>
                  <a:srgbClr val="FFCC00"/>
                </a:solidFill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Width: Diffraction means we can only focus down to beam ~ one wavelength wide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tabLst>
                <a:tab pos="444500" algn="l"/>
              </a:tabLst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=&gt; Stimulate / collect signal from areas 1000's of atoms wide (like low E electrons!)</a:t>
            </a:r>
          </a:p>
          <a:p>
            <a:pPr defTabSz="896111">
              <a:defRPr sz="2156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Depth: Photon penetration/escape depends on material and wavelength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METALS: Almost zero penetration/escape depth with highly conductive samples </a:t>
            </a:r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But also almost zero information out (as beam reflects ~ unchanged)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NON-METALS:  Penetration/escape depths = wavelength to many wavelengths</a:t>
            </a:r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	So see cumulative effects of hundreds-thousands of layers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"A Hands-on Introduction to Nanoscience: WeCanFigureThisOut.org/NANO/Nano_home.htm</a:t>
            </a:r>
          </a:p>
        </p:txBody>
      </p:sp>
      <p:sp>
        <p:nvSpPr>
          <p:cNvPr id="4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Thus combine light with another probe or signal </a:t>
            </a:r>
          </a:p>
        </p:txBody>
      </p:sp>
      <p:sp>
        <p:nvSpPr>
          <p:cNvPr id="497" name="Rectangle 3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9144000" cy="5470655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 Alternative #1)</a:t>
            </a:r>
          </a:p>
          <a:p>
            <a:pPr>
              <a:defRPr sz="1200"/>
            </a:pPr>
            <a:endParaRPr/>
          </a:p>
          <a:p>
            <a:pPr>
              <a:tabLst>
                <a:tab pos="457200" algn="l"/>
              </a:tabLst>
              <a:defRPr sz="1800"/>
            </a:pPr>
            <a:r>
              <a:t>	</a:t>
            </a:r>
            <a:r>
              <a:rPr sz="1700"/>
              <a:t>Send photons in:	Penetrate and stimulate 100's-1000's of atom planes deep</a:t>
            </a:r>
          </a:p>
          <a:p>
            <a:pPr>
              <a:tabLst>
                <a:tab pos="457200" algn="l"/>
              </a:tabLst>
              <a:defRPr sz="1100"/>
            </a:pPr>
            <a:endParaRPr/>
          </a:p>
          <a:p>
            <a:pPr>
              <a:tabLst>
                <a:tab pos="457200" algn="l"/>
              </a:tabLst>
              <a:defRPr sz="1700"/>
            </a:pPr>
            <a:r>
              <a:t>	Sense electrons out:     Kicked out by photon energy (eV's to keV's)</a:t>
            </a:r>
          </a:p>
          <a:p>
            <a:pPr>
              <a:tabLst>
                <a:tab pos="457200" algn="l"/>
              </a:tabLst>
              <a:defRPr sz="1100"/>
            </a:pPr>
            <a:endParaRPr/>
          </a:p>
          <a:p>
            <a:pPr>
              <a:tabLst>
                <a:tab pos="457200" algn="l"/>
              </a:tabLst>
              <a:defRPr sz="1700"/>
            </a:pPr>
            <a:r>
              <a:t>			These electrons can only escape from first </a:t>
            </a:r>
            <a:r>
              <a:rPr>
                <a:solidFill>
                  <a:srgbClr val="FFD917"/>
                </a:solidFill>
              </a:rPr>
              <a:t>few atomic layers!</a:t>
            </a:r>
          </a:p>
          <a:p>
            <a:pPr>
              <a:tabLst>
                <a:tab pos="457200" algn="l"/>
              </a:tabLst>
              <a:defRPr sz="1700">
                <a:solidFill>
                  <a:srgbClr val="FF9933"/>
                </a:solidFill>
              </a:defRPr>
            </a:pPr>
            <a:endParaRPr/>
          </a:p>
          <a:p>
            <a:pPr>
              <a:tabLst>
                <a:tab pos="457200" algn="l"/>
              </a:tabLst>
              <a:defRPr sz="1800"/>
            </a:pPr>
            <a:endParaRPr>
              <a:solidFill>
                <a:srgbClr val="FF9933"/>
              </a:solidFill>
            </a:endParaRPr>
          </a:p>
          <a:p>
            <a:pPr>
              <a:tabLst>
                <a:tab pos="457200" algn="l"/>
              </a:tabLst>
              <a:defRPr sz="1800"/>
            </a:pPr>
            <a:r>
              <a:t> Alternative #2)</a:t>
            </a:r>
          </a:p>
          <a:p>
            <a:pPr>
              <a:tabLst>
                <a:tab pos="457200" algn="l"/>
              </a:tabLst>
              <a:defRPr sz="1200"/>
            </a:pPr>
            <a:endParaRPr/>
          </a:p>
          <a:p>
            <a:pPr>
              <a:tabLst>
                <a:tab pos="457200" algn="l"/>
              </a:tabLst>
              <a:defRPr sz="1800"/>
            </a:pPr>
            <a:r>
              <a:t>	</a:t>
            </a:r>
            <a:r>
              <a:rPr sz="1700"/>
              <a:t>Send electrons in:	If limit energies to few keV, can only penetrate </a:t>
            </a:r>
            <a:r>
              <a:rPr sz="1700">
                <a:solidFill>
                  <a:srgbClr val="FFD917"/>
                </a:solidFill>
              </a:rPr>
              <a:t>few atomic layers</a:t>
            </a:r>
          </a:p>
          <a:p>
            <a:pPr>
              <a:tabLst>
                <a:tab pos="457200" algn="l"/>
              </a:tabLst>
              <a:defRPr sz="1100"/>
            </a:pPr>
            <a:endParaRPr/>
          </a:p>
          <a:p>
            <a:pPr>
              <a:tabLst>
                <a:tab pos="457200" algn="l"/>
              </a:tabLst>
              <a:defRPr sz="1700"/>
            </a:pPr>
            <a:r>
              <a:t>	Sense photons out: 	Those stimulated by the incoming electrons	</a:t>
            </a:r>
          </a:p>
          <a:p>
            <a:pPr>
              <a:tabLst>
                <a:tab pos="457200" algn="l"/>
              </a:tabLst>
              <a:defRPr sz="1700"/>
            </a:pPr>
            <a:endParaRPr/>
          </a:p>
          <a:p>
            <a:pPr algn="ctr">
              <a:tabLst>
                <a:tab pos="457200" algn="l"/>
              </a:tabLst>
              <a:defRPr sz="1800" b="1">
                <a:solidFill>
                  <a:srgbClr val="66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 algn="ctr">
              <a:defRPr sz="1800" b="1">
                <a:solidFill>
                  <a:srgbClr val="FFD9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Either way, only collect information about the first few atomic layers!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500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But we need to know more about how photons &amp; electrons </a:t>
            </a:r>
            <a:br/>
            <a:r>
              <a:t>interact with atoms:</a:t>
            </a:r>
          </a:p>
        </p:txBody>
      </p:sp>
      <p:sp>
        <p:nvSpPr>
          <p:cNvPr id="50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1143000"/>
            <a:ext cx="8763000" cy="1752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Goes back to atomic energy levels (electron standing waves in funny box):</a:t>
            </a:r>
          </a:p>
        </p:txBody>
      </p:sp>
      <p:sp>
        <p:nvSpPr>
          <p:cNvPr id="502" name="Freeform 5"/>
          <p:cNvSpPr/>
          <p:nvPr/>
        </p:nvSpPr>
        <p:spPr>
          <a:xfrm>
            <a:off x="1295400" y="3235325"/>
            <a:ext cx="1127125" cy="207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68" y="133"/>
                  <a:pt x="1137" y="267"/>
                  <a:pt x="2274" y="800"/>
                </a:cubicBezTo>
                <a:cubicBezTo>
                  <a:pt x="3411" y="1333"/>
                  <a:pt x="5684" y="2533"/>
                  <a:pt x="6821" y="3200"/>
                </a:cubicBezTo>
                <a:cubicBezTo>
                  <a:pt x="7958" y="3867"/>
                  <a:pt x="8147" y="4133"/>
                  <a:pt x="9095" y="4800"/>
                </a:cubicBezTo>
                <a:cubicBezTo>
                  <a:pt x="10042" y="5467"/>
                  <a:pt x="11368" y="6267"/>
                  <a:pt x="12505" y="7200"/>
                </a:cubicBezTo>
                <a:cubicBezTo>
                  <a:pt x="13642" y="8133"/>
                  <a:pt x="14968" y="9333"/>
                  <a:pt x="15916" y="10400"/>
                </a:cubicBezTo>
                <a:cubicBezTo>
                  <a:pt x="16863" y="11467"/>
                  <a:pt x="17432" y="12267"/>
                  <a:pt x="18189" y="13600"/>
                </a:cubicBezTo>
                <a:cubicBezTo>
                  <a:pt x="18947" y="14933"/>
                  <a:pt x="19895" y="17067"/>
                  <a:pt x="20463" y="18400"/>
                </a:cubicBezTo>
                <a:cubicBezTo>
                  <a:pt x="21032" y="19733"/>
                  <a:pt x="21411" y="21067"/>
                  <a:pt x="21600" y="21600"/>
                </a:cubicBezTo>
              </a:path>
            </a:pathLst>
          </a:cu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3" name="Freeform 6"/>
          <p:cNvSpPr/>
          <p:nvPr/>
        </p:nvSpPr>
        <p:spPr>
          <a:xfrm flipH="1">
            <a:off x="3200400" y="3263900"/>
            <a:ext cx="1066800" cy="207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68" y="133"/>
                  <a:pt x="1137" y="267"/>
                  <a:pt x="2274" y="800"/>
                </a:cubicBezTo>
                <a:cubicBezTo>
                  <a:pt x="3411" y="1333"/>
                  <a:pt x="5684" y="2533"/>
                  <a:pt x="6821" y="3200"/>
                </a:cubicBezTo>
                <a:cubicBezTo>
                  <a:pt x="7958" y="3867"/>
                  <a:pt x="8147" y="4133"/>
                  <a:pt x="9095" y="4800"/>
                </a:cubicBezTo>
                <a:cubicBezTo>
                  <a:pt x="10042" y="5467"/>
                  <a:pt x="11368" y="6267"/>
                  <a:pt x="12505" y="7200"/>
                </a:cubicBezTo>
                <a:cubicBezTo>
                  <a:pt x="13642" y="8133"/>
                  <a:pt x="14968" y="9333"/>
                  <a:pt x="15916" y="10400"/>
                </a:cubicBezTo>
                <a:cubicBezTo>
                  <a:pt x="16863" y="11467"/>
                  <a:pt x="17432" y="12267"/>
                  <a:pt x="18189" y="13600"/>
                </a:cubicBezTo>
                <a:cubicBezTo>
                  <a:pt x="18947" y="14933"/>
                  <a:pt x="19895" y="17067"/>
                  <a:pt x="20463" y="18400"/>
                </a:cubicBezTo>
                <a:cubicBezTo>
                  <a:pt x="21032" y="19733"/>
                  <a:pt x="21411" y="21067"/>
                  <a:pt x="21600" y="21600"/>
                </a:cubicBezTo>
              </a:path>
            </a:pathLst>
          </a:cu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4" name="Line 8"/>
          <p:cNvSpPr/>
          <p:nvPr/>
        </p:nvSpPr>
        <p:spPr>
          <a:xfrm>
            <a:off x="2379663" y="5029200"/>
            <a:ext cx="866776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5" name="Line 9"/>
          <p:cNvSpPr/>
          <p:nvPr/>
        </p:nvSpPr>
        <p:spPr>
          <a:xfrm>
            <a:off x="2311400" y="4800600"/>
            <a:ext cx="96043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6" name="Line 10"/>
          <p:cNvSpPr/>
          <p:nvPr/>
        </p:nvSpPr>
        <p:spPr>
          <a:xfrm>
            <a:off x="2286000" y="4572000"/>
            <a:ext cx="10668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7" name="Line 16"/>
          <p:cNvSpPr/>
          <p:nvPr/>
        </p:nvSpPr>
        <p:spPr>
          <a:xfrm>
            <a:off x="1981200" y="3963670"/>
            <a:ext cx="1633539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8" name="Line 17"/>
          <p:cNvSpPr/>
          <p:nvPr/>
        </p:nvSpPr>
        <p:spPr>
          <a:xfrm>
            <a:off x="1800225" y="3721100"/>
            <a:ext cx="200025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9" name="Line 18"/>
          <p:cNvSpPr/>
          <p:nvPr/>
        </p:nvSpPr>
        <p:spPr>
          <a:xfrm>
            <a:off x="1600200" y="3505200"/>
            <a:ext cx="23622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10" name="Line 20"/>
          <p:cNvSpPr/>
          <p:nvPr/>
        </p:nvSpPr>
        <p:spPr>
          <a:xfrm flipV="1">
            <a:off x="533399" y="2438400"/>
            <a:ext cx="2" cy="2743200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11" name="Line 21"/>
          <p:cNvSpPr/>
          <p:nvPr/>
        </p:nvSpPr>
        <p:spPr>
          <a:xfrm>
            <a:off x="533400" y="2743200"/>
            <a:ext cx="381000" cy="0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12" name="Text Box 22"/>
          <p:cNvSpPr txBox="1"/>
          <p:nvPr/>
        </p:nvSpPr>
        <p:spPr>
          <a:xfrm>
            <a:off x="381000" y="2057400"/>
            <a:ext cx="304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E</a:t>
            </a:r>
          </a:p>
        </p:txBody>
      </p:sp>
      <p:sp>
        <p:nvSpPr>
          <p:cNvPr id="513" name="Text Box 23"/>
          <p:cNvSpPr txBox="1"/>
          <p:nvPr/>
        </p:nvSpPr>
        <p:spPr>
          <a:xfrm>
            <a:off x="914400" y="2514600"/>
            <a:ext cx="304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x</a:t>
            </a:r>
          </a:p>
        </p:txBody>
      </p:sp>
      <p:sp>
        <p:nvSpPr>
          <p:cNvPr id="514" name="Line 24"/>
          <p:cNvSpPr/>
          <p:nvPr/>
        </p:nvSpPr>
        <p:spPr>
          <a:xfrm>
            <a:off x="1219200" y="2743200"/>
            <a:ext cx="3124200" cy="0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15" name="Rectangle 25"/>
          <p:cNvSpPr txBox="1"/>
          <p:nvPr/>
        </p:nvSpPr>
        <p:spPr>
          <a:xfrm>
            <a:off x="4419600" y="2514600"/>
            <a:ext cx="4572000" cy="62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i="0">
                <a:solidFill>
                  <a:srgbClr val="00F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Energy of electron freed from atom and at rest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i="0">
                <a:solidFill>
                  <a:srgbClr val="00F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(defined as E = 0)</a:t>
            </a:r>
          </a:p>
        </p:txBody>
      </p:sp>
      <p:sp>
        <p:nvSpPr>
          <p:cNvPr id="516" name="Rectangle 26"/>
          <p:cNvSpPr txBox="1"/>
          <p:nvPr/>
        </p:nvSpPr>
        <p:spPr>
          <a:xfrm>
            <a:off x="3886200" y="3581400"/>
            <a:ext cx="4800600" cy="62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Higher atomic energy levels</a:t>
            </a:r>
            <a:r>
              <a:rPr>
                <a:solidFill>
                  <a:srgbClr val="FF9933"/>
                </a:solidFill>
              </a:rPr>
              <a:t>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Those occupied by bonding ("</a:t>
            </a:r>
            <a:r>
              <a:rPr b="1"/>
              <a:t>valence</a:t>
            </a:r>
            <a:r>
              <a:t>") electrons</a:t>
            </a:r>
          </a:p>
        </p:txBody>
      </p:sp>
      <p:sp>
        <p:nvSpPr>
          <p:cNvPr id="517" name="Rectangle 27"/>
          <p:cNvSpPr txBox="1"/>
          <p:nvPr/>
        </p:nvSpPr>
        <p:spPr>
          <a:xfrm>
            <a:off x="3429000" y="4724400"/>
            <a:ext cx="5562600" cy="622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Lower atomic energy levels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Occupied by "</a:t>
            </a:r>
            <a:r>
              <a:rPr b="1"/>
              <a:t>core</a:t>
            </a:r>
            <a:r>
              <a:t>" electrons oblivious to outside world</a:t>
            </a:r>
          </a:p>
        </p:txBody>
      </p:sp>
      <p:grpSp>
        <p:nvGrpSpPr>
          <p:cNvPr id="520" name="Group 28"/>
          <p:cNvGrpSpPr/>
          <p:nvPr/>
        </p:nvGrpSpPr>
        <p:grpSpPr>
          <a:xfrm>
            <a:off x="2743200" y="4953000"/>
            <a:ext cx="152400" cy="152400"/>
            <a:chOff x="0" y="0"/>
            <a:chExt cx="152400" cy="152400"/>
          </a:xfrm>
        </p:grpSpPr>
        <p:sp>
          <p:nvSpPr>
            <p:cNvPr id="518" name="Oval 29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9" name="Line 30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23" name="Group 31"/>
          <p:cNvGrpSpPr/>
          <p:nvPr/>
        </p:nvGrpSpPr>
        <p:grpSpPr>
          <a:xfrm>
            <a:off x="2743200" y="4724400"/>
            <a:ext cx="152400" cy="152400"/>
            <a:chOff x="0" y="0"/>
            <a:chExt cx="152400" cy="152400"/>
          </a:xfrm>
        </p:grpSpPr>
        <p:sp>
          <p:nvSpPr>
            <p:cNvPr id="521" name="Oval 32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2" name="Line 33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26" name="Group 34"/>
          <p:cNvGrpSpPr/>
          <p:nvPr/>
        </p:nvGrpSpPr>
        <p:grpSpPr>
          <a:xfrm>
            <a:off x="2743200" y="4495800"/>
            <a:ext cx="152400" cy="152400"/>
            <a:chOff x="0" y="0"/>
            <a:chExt cx="152400" cy="152400"/>
          </a:xfrm>
        </p:grpSpPr>
        <p:sp>
          <p:nvSpPr>
            <p:cNvPr id="524" name="Oval 35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5" name="Line 36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29" name="Group 37"/>
          <p:cNvGrpSpPr/>
          <p:nvPr/>
        </p:nvGrpSpPr>
        <p:grpSpPr>
          <a:xfrm>
            <a:off x="2743200" y="3886200"/>
            <a:ext cx="152400" cy="152400"/>
            <a:chOff x="0" y="0"/>
            <a:chExt cx="152400" cy="152400"/>
          </a:xfrm>
        </p:grpSpPr>
        <p:sp>
          <p:nvSpPr>
            <p:cNvPr id="527" name="Oval 38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8" name="Line 39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32" name="Group 40"/>
          <p:cNvGrpSpPr/>
          <p:nvPr/>
        </p:nvGrpSpPr>
        <p:grpSpPr>
          <a:xfrm>
            <a:off x="2743200" y="3657600"/>
            <a:ext cx="152400" cy="152400"/>
            <a:chOff x="0" y="0"/>
            <a:chExt cx="152400" cy="152400"/>
          </a:xfrm>
        </p:grpSpPr>
        <p:sp>
          <p:nvSpPr>
            <p:cNvPr id="530" name="Oval 41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31" name="Line 42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35" name="Group 43"/>
          <p:cNvGrpSpPr/>
          <p:nvPr/>
        </p:nvGrpSpPr>
        <p:grpSpPr>
          <a:xfrm>
            <a:off x="2743200" y="3429000"/>
            <a:ext cx="152400" cy="152400"/>
            <a:chOff x="0" y="0"/>
            <a:chExt cx="152400" cy="152400"/>
          </a:xfrm>
        </p:grpSpPr>
        <p:sp>
          <p:nvSpPr>
            <p:cNvPr id="533" name="Oval 44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34" name="Line 45"/>
            <p:cNvSpPr/>
            <p:nvPr/>
          </p:nvSpPr>
          <p:spPr>
            <a:xfrm>
              <a:off x="29633" y="76200"/>
              <a:ext cx="92076" cy="105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536" name="Rectangle 46"/>
          <p:cNvSpPr txBox="1"/>
          <p:nvPr/>
        </p:nvSpPr>
        <p:spPr>
          <a:xfrm>
            <a:off x="838200" y="3810000"/>
            <a:ext cx="12192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 E </a:t>
            </a:r>
            <a:r>
              <a:rPr sz="1800" b="1" baseline="-25000"/>
              <a:t>binding 4</a:t>
            </a:r>
          </a:p>
        </p:txBody>
      </p:sp>
      <p:sp>
        <p:nvSpPr>
          <p:cNvPr id="537" name="Rectangle 47"/>
          <p:cNvSpPr txBox="1"/>
          <p:nvPr/>
        </p:nvSpPr>
        <p:spPr>
          <a:xfrm>
            <a:off x="1066800" y="4876800"/>
            <a:ext cx="13716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 E </a:t>
            </a:r>
            <a:r>
              <a:rPr sz="1800" b="1" baseline="-25000"/>
              <a:t>binding 1</a:t>
            </a:r>
          </a:p>
        </p:txBody>
      </p:sp>
      <p:grpSp>
        <p:nvGrpSpPr>
          <p:cNvPr id="541" name="Group 830"/>
          <p:cNvGrpSpPr/>
          <p:nvPr/>
        </p:nvGrpSpPr>
        <p:grpSpPr>
          <a:xfrm>
            <a:off x="2692399" y="5562600"/>
            <a:ext cx="239716" cy="228600"/>
            <a:chOff x="0" y="0"/>
            <a:chExt cx="239714" cy="228600"/>
          </a:xfrm>
        </p:grpSpPr>
        <p:sp>
          <p:nvSpPr>
            <p:cNvPr id="538" name="Oval 824"/>
            <p:cNvSpPr/>
            <p:nvPr/>
          </p:nvSpPr>
          <p:spPr>
            <a:xfrm>
              <a:off x="-1" y="0"/>
              <a:ext cx="239716" cy="2286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39" name="Line 825"/>
            <p:cNvSpPr/>
            <p:nvPr/>
          </p:nvSpPr>
          <p:spPr>
            <a:xfrm>
              <a:off x="47942" y="110489"/>
              <a:ext cx="143828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40" name="Line 826"/>
            <p:cNvSpPr/>
            <p:nvPr/>
          </p:nvSpPr>
          <p:spPr>
            <a:xfrm flipH="1">
              <a:off x="119856" y="45719"/>
              <a:ext cx="1" cy="137162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Now send in a photon or electron to knock out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core</a:t>
            </a:r>
            <a:r>
              <a:t> electron</a:t>
            </a:r>
          </a:p>
        </p:txBody>
      </p:sp>
      <p:sp>
        <p:nvSpPr>
          <p:cNvPr id="544" name="Rectangle 1027"/>
          <p:cNvSpPr txBox="1">
            <a:spLocks noGrp="1"/>
          </p:cNvSpPr>
          <p:nvPr>
            <p:ph type="body" sz="half" idx="1"/>
          </p:nvPr>
        </p:nvSpPr>
        <p:spPr>
          <a:xfrm>
            <a:off x="228600" y="762000"/>
            <a:ext cx="8763000" cy="1752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Simplest conversion of energy: Assume ALL of incoming energy is absorbed</a:t>
            </a:r>
          </a:p>
        </p:txBody>
      </p:sp>
      <p:sp>
        <p:nvSpPr>
          <p:cNvPr id="545" name="Freeform 1028"/>
          <p:cNvSpPr/>
          <p:nvPr/>
        </p:nvSpPr>
        <p:spPr>
          <a:xfrm>
            <a:off x="2854325" y="2384425"/>
            <a:ext cx="1085850" cy="1931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68" y="133"/>
                  <a:pt x="1137" y="267"/>
                  <a:pt x="2274" y="800"/>
                </a:cubicBezTo>
                <a:cubicBezTo>
                  <a:pt x="3411" y="1333"/>
                  <a:pt x="5684" y="2533"/>
                  <a:pt x="6821" y="3200"/>
                </a:cubicBezTo>
                <a:cubicBezTo>
                  <a:pt x="7958" y="3867"/>
                  <a:pt x="8147" y="4133"/>
                  <a:pt x="9095" y="4800"/>
                </a:cubicBezTo>
                <a:cubicBezTo>
                  <a:pt x="10042" y="5467"/>
                  <a:pt x="11368" y="6267"/>
                  <a:pt x="12505" y="7200"/>
                </a:cubicBezTo>
                <a:cubicBezTo>
                  <a:pt x="13642" y="8133"/>
                  <a:pt x="14968" y="9333"/>
                  <a:pt x="15916" y="10400"/>
                </a:cubicBezTo>
                <a:cubicBezTo>
                  <a:pt x="16863" y="11467"/>
                  <a:pt x="17432" y="12267"/>
                  <a:pt x="18189" y="13600"/>
                </a:cubicBezTo>
                <a:cubicBezTo>
                  <a:pt x="18947" y="14933"/>
                  <a:pt x="19895" y="17067"/>
                  <a:pt x="20463" y="18400"/>
                </a:cubicBezTo>
                <a:cubicBezTo>
                  <a:pt x="21032" y="19733"/>
                  <a:pt x="21411" y="21067"/>
                  <a:pt x="21600" y="21600"/>
                </a:cubicBezTo>
              </a:path>
            </a:pathLst>
          </a:cu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46" name="Freeform 1029"/>
          <p:cNvSpPr/>
          <p:nvPr/>
        </p:nvSpPr>
        <p:spPr>
          <a:xfrm flipH="1">
            <a:off x="4689475" y="2411413"/>
            <a:ext cx="1027113" cy="193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68" y="133"/>
                  <a:pt x="1137" y="267"/>
                  <a:pt x="2274" y="800"/>
                </a:cubicBezTo>
                <a:cubicBezTo>
                  <a:pt x="3411" y="1333"/>
                  <a:pt x="5684" y="2533"/>
                  <a:pt x="6821" y="3200"/>
                </a:cubicBezTo>
                <a:cubicBezTo>
                  <a:pt x="7958" y="3867"/>
                  <a:pt x="8147" y="4133"/>
                  <a:pt x="9095" y="4800"/>
                </a:cubicBezTo>
                <a:cubicBezTo>
                  <a:pt x="10042" y="5467"/>
                  <a:pt x="11368" y="6267"/>
                  <a:pt x="12505" y="7200"/>
                </a:cubicBezTo>
                <a:cubicBezTo>
                  <a:pt x="13642" y="8133"/>
                  <a:pt x="14968" y="9333"/>
                  <a:pt x="15916" y="10400"/>
                </a:cubicBezTo>
                <a:cubicBezTo>
                  <a:pt x="16863" y="11467"/>
                  <a:pt x="17432" y="12267"/>
                  <a:pt x="18189" y="13600"/>
                </a:cubicBezTo>
                <a:cubicBezTo>
                  <a:pt x="18947" y="14933"/>
                  <a:pt x="19895" y="17067"/>
                  <a:pt x="20463" y="18400"/>
                </a:cubicBezTo>
                <a:cubicBezTo>
                  <a:pt x="21032" y="19733"/>
                  <a:pt x="21411" y="21067"/>
                  <a:pt x="21600" y="21600"/>
                </a:cubicBezTo>
              </a:path>
            </a:pathLst>
          </a:cu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47" name="Line 1030"/>
          <p:cNvSpPr/>
          <p:nvPr/>
        </p:nvSpPr>
        <p:spPr>
          <a:xfrm>
            <a:off x="3898900" y="4059237"/>
            <a:ext cx="835025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48" name="Line 1031"/>
          <p:cNvSpPr/>
          <p:nvPr/>
        </p:nvSpPr>
        <p:spPr>
          <a:xfrm>
            <a:off x="3832225" y="3844925"/>
            <a:ext cx="925513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49" name="Line 1032"/>
          <p:cNvSpPr/>
          <p:nvPr/>
        </p:nvSpPr>
        <p:spPr>
          <a:xfrm>
            <a:off x="3808412" y="3632200"/>
            <a:ext cx="1027113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50" name="Line 1033"/>
          <p:cNvSpPr/>
          <p:nvPr/>
        </p:nvSpPr>
        <p:spPr>
          <a:xfrm>
            <a:off x="3514725" y="3065145"/>
            <a:ext cx="1573213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51" name="Line 1034"/>
          <p:cNvSpPr/>
          <p:nvPr/>
        </p:nvSpPr>
        <p:spPr>
          <a:xfrm>
            <a:off x="3340100" y="2838450"/>
            <a:ext cx="1927225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52" name="Line 1035"/>
          <p:cNvSpPr/>
          <p:nvPr/>
        </p:nvSpPr>
        <p:spPr>
          <a:xfrm>
            <a:off x="3171825" y="2624138"/>
            <a:ext cx="2276475" cy="1"/>
          </a:xfrm>
          <a:prstGeom prst="line">
            <a:avLst/>
          </a:prstGeom>
          <a:ln w="76200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53" name="Line 1040"/>
          <p:cNvSpPr/>
          <p:nvPr/>
        </p:nvSpPr>
        <p:spPr>
          <a:xfrm>
            <a:off x="2779713" y="2133600"/>
            <a:ext cx="3009901" cy="0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54" name="Rectangle 1042"/>
          <p:cNvSpPr txBox="1"/>
          <p:nvPr/>
        </p:nvSpPr>
        <p:spPr>
          <a:xfrm>
            <a:off x="5495925" y="1285875"/>
            <a:ext cx="2581275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out </a:t>
            </a:r>
            <a:r>
              <a:t>= E </a:t>
            </a:r>
            <a:r>
              <a:rPr sz="1800" b="1" baseline="-25000"/>
              <a:t>in</a:t>
            </a:r>
            <a:r>
              <a:t> - E </a:t>
            </a:r>
            <a:r>
              <a:rPr sz="1800" b="1" baseline="-25000"/>
              <a:t>binding 3</a:t>
            </a:r>
          </a:p>
        </p:txBody>
      </p:sp>
      <p:grpSp>
        <p:nvGrpSpPr>
          <p:cNvPr id="557" name="Group 1044"/>
          <p:cNvGrpSpPr/>
          <p:nvPr/>
        </p:nvGrpSpPr>
        <p:grpSpPr>
          <a:xfrm>
            <a:off x="4248150" y="3987799"/>
            <a:ext cx="147638" cy="142878"/>
            <a:chOff x="0" y="0"/>
            <a:chExt cx="147637" cy="142876"/>
          </a:xfrm>
        </p:grpSpPr>
        <p:sp>
          <p:nvSpPr>
            <p:cNvPr id="555" name="Oval 104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56" name="Line 104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60" name="Group 1047"/>
          <p:cNvGrpSpPr/>
          <p:nvPr/>
        </p:nvGrpSpPr>
        <p:grpSpPr>
          <a:xfrm>
            <a:off x="4248150" y="3775075"/>
            <a:ext cx="147638" cy="141288"/>
            <a:chOff x="0" y="0"/>
            <a:chExt cx="147637" cy="141287"/>
          </a:xfrm>
        </p:grpSpPr>
        <p:sp>
          <p:nvSpPr>
            <p:cNvPr id="558" name="Oval 1048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59" name="Line 1049"/>
            <p:cNvSpPr/>
            <p:nvPr/>
          </p:nvSpPr>
          <p:spPr>
            <a:xfrm>
              <a:off x="28707" y="70643"/>
              <a:ext cx="89198" cy="98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63" name="Group 1053"/>
          <p:cNvGrpSpPr/>
          <p:nvPr/>
        </p:nvGrpSpPr>
        <p:grpSpPr>
          <a:xfrm>
            <a:off x="4248150" y="2992438"/>
            <a:ext cx="147638" cy="141289"/>
            <a:chOff x="0" y="0"/>
            <a:chExt cx="147637" cy="141287"/>
          </a:xfrm>
        </p:grpSpPr>
        <p:sp>
          <p:nvSpPr>
            <p:cNvPr id="561" name="Oval 1054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62" name="Line 1055"/>
            <p:cNvSpPr/>
            <p:nvPr/>
          </p:nvSpPr>
          <p:spPr>
            <a:xfrm>
              <a:off x="28707" y="70643"/>
              <a:ext cx="89198" cy="98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66" name="Group 1056"/>
          <p:cNvGrpSpPr/>
          <p:nvPr/>
        </p:nvGrpSpPr>
        <p:grpSpPr>
          <a:xfrm>
            <a:off x="4248150" y="2778124"/>
            <a:ext cx="147638" cy="142878"/>
            <a:chOff x="0" y="0"/>
            <a:chExt cx="147637" cy="142876"/>
          </a:xfrm>
        </p:grpSpPr>
        <p:sp>
          <p:nvSpPr>
            <p:cNvPr id="564" name="Oval 1057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65" name="Line 1058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69" name="Group 1059"/>
          <p:cNvGrpSpPr/>
          <p:nvPr/>
        </p:nvGrpSpPr>
        <p:grpSpPr>
          <a:xfrm>
            <a:off x="4248150" y="2565399"/>
            <a:ext cx="147638" cy="142878"/>
            <a:chOff x="0" y="0"/>
            <a:chExt cx="147637" cy="142876"/>
          </a:xfrm>
        </p:grpSpPr>
        <p:sp>
          <p:nvSpPr>
            <p:cNvPr id="567" name="Oval 1060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68" name="Line 1061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570" name="Line 1062"/>
          <p:cNvSpPr/>
          <p:nvPr/>
        </p:nvSpPr>
        <p:spPr>
          <a:xfrm>
            <a:off x="3000375" y="1570037"/>
            <a:ext cx="1247775" cy="2062163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71" name="Line 1063"/>
          <p:cNvSpPr/>
          <p:nvPr/>
        </p:nvSpPr>
        <p:spPr>
          <a:xfrm flipV="1">
            <a:off x="4395787" y="1854200"/>
            <a:ext cx="1100138" cy="177800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72" name="Rectangle 1064"/>
          <p:cNvSpPr txBox="1"/>
          <p:nvPr/>
        </p:nvSpPr>
        <p:spPr>
          <a:xfrm>
            <a:off x="1752600" y="1925638"/>
            <a:ext cx="95408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 = 0</a:t>
            </a:r>
          </a:p>
        </p:txBody>
      </p:sp>
      <p:sp>
        <p:nvSpPr>
          <p:cNvPr id="573" name="Rectangle 1065"/>
          <p:cNvSpPr txBox="1"/>
          <p:nvPr/>
        </p:nvSpPr>
        <p:spPr>
          <a:xfrm>
            <a:off x="2413000" y="1143000"/>
            <a:ext cx="954088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in</a:t>
            </a:r>
          </a:p>
        </p:txBody>
      </p:sp>
      <p:sp>
        <p:nvSpPr>
          <p:cNvPr id="574" name="Rectangle 1067"/>
          <p:cNvSpPr txBox="1"/>
          <p:nvPr/>
        </p:nvSpPr>
        <p:spPr>
          <a:xfrm>
            <a:off x="2562225" y="3429000"/>
            <a:ext cx="1247775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- E </a:t>
            </a:r>
            <a:r>
              <a:rPr sz="1800" b="1" baseline="-25000"/>
              <a:t>binding 3</a:t>
            </a:r>
          </a:p>
        </p:txBody>
      </p:sp>
      <p:sp>
        <p:nvSpPr>
          <p:cNvPr id="575" name="Rectangle 1068"/>
          <p:cNvSpPr txBox="1"/>
          <p:nvPr/>
        </p:nvSpPr>
        <p:spPr>
          <a:xfrm>
            <a:off x="4983162" y="3703637"/>
            <a:ext cx="3627438" cy="262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>
                <a:solidFill>
                  <a:srgbClr val="FFFFFF"/>
                </a:solidFill>
              </a:defRPr>
            </a:pPr>
            <a:r>
              <a:t>Core</a:t>
            </a:r>
            <a:r>
              <a:rPr i="0">
                <a:latin typeface="Tahoma"/>
                <a:ea typeface="Tahoma"/>
                <a:cs typeface="Tahoma"/>
                <a:sym typeface="Tahoma"/>
              </a:rPr>
              <a:t> levels (sharp / un-broadened)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6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76" name="Rectangle 1069"/>
          <p:cNvSpPr txBox="1"/>
          <p:nvPr/>
        </p:nvSpPr>
        <p:spPr>
          <a:xfrm>
            <a:off x="5422900" y="2636838"/>
            <a:ext cx="34925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Valence levels (broadened)</a:t>
            </a:r>
          </a:p>
        </p:txBody>
      </p:sp>
      <p:sp>
        <p:nvSpPr>
          <p:cNvPr id="577" name="Rectangle 1070"/>
          <p:cNvSpPr txBox="1"/>
          <p:nvPr/>
        </p:nvSpPr>
        <p:spPr>
          <a:xfrm>
            <a:off x="228600" y="4419600"/>
            <a:ext cx="8763000" cy="187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t>Core energy levels are unique to each atom and unaffected by bonding: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9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</a:t>
            </a:r>
            <a:r>
              <a:rPr sz="1600"/>
              <a:t>If you know precise E </a:t>
            </a:r>
            <a:r>
              <a:rPr b="1" baseline="-34499"/>
              <a:t>in</a:t>
            </a:r>
            <a:r>
              <a:rPr sz="1600"/>
              <a:t> can calculate core energy levels from E </a:t>
            </a:r>
            <a:r>
              <a:rPr b="1" baseline="-34499"/>
              <a:t>out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8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Gives you the chemical identity (and approx. concentration) of atoms probed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9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Measured over depth of few atom layers because only those electrons can escape</a:t>
            </a:r>
          </a:p>
        </p:txBody>
      </p:sp>
      <p:grpSp>
        <p:nvGrpSpPr>
          <p:cNvPr id="580" name="Group 1072"/>
          <p:cNvGrpSpPr/>
          <p:nvPr/>
        </p:nvGrpSpPr>
        <p:grpSpPr>
          <a:xfrm>
            <a:off x="5478462" y="1685924"/>
            <a:ext cx="147639" cy="142878"/>
            <a:chOff x="0" y="0"/>
            <a:chExt cx="147637" cy="142876"/>
          </a:xfrm>
        </p:grpSpPr>
        <p:sp>
          <p:nvSpPr>
            <p:cNvPr id="578" name="Oval 1073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79" name="Line 1074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5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Different information for different ejected electron energies:</a:t>
            </a:r>
          </a:p>
        </p:txBody>
      </p:sp>
      <p:sp>
        <p:nvSpPr>
          <p:cNvPr id="584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762000"/>
            <a:ext cx="8991600" cy="5486400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Core electron levels were unaffected by neighboring atoms</a:t>
            </a:r>
          </a:p>
          <a:p>
            <a:pPr>
              <a:defRPr sz="900"/>
            </a:pPr>
            <a:endParaRPr/>
          </a:p>
          <a:p>
            <a:pPr algn="ctr">
              <a:tabLst>
                <a:tab pos="685800" algn="l"/>
                <a:tab pos="1371600" algn="l"/>
              </a:tabLst>
              <a:defRPr sz="1700"/>
            </a:pPr>
            <a:r>
              <a:t>Gave unambiguous ID of originating atom - but nothing about what it is bonded to</a:t>
            </a:r>
          </a:p>
          <a:p>
            <a:pPr>
              <a:spcBef>
                <a:spcPts val="100"/>
              </a:spcBef>
              <a:tabLst>
                <a:tab pos="685800" algn="l"/>
                <a:tab pos="1371600" algn="l"/>
              </a:tabLst>
              <a:defRPr sz="900"/>
            </a:pPr>
            <a:r>
              <a:t>	</a:t>
            </a:r>
            <a:endParaRPr sz="1300"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		So use this when you need to know what atoms sample is made of</a:t>
            </a:r>
          </a:p>
          <a:p>
            <a:pPr>
              <a:tabLst>
                <a:tab pos="685800" algn="l"/>
                <a:tab pos="1371600" algn="l"/>
              </a:tabLst>
              <a:defRPr sz="1700"/>
            </a:pPr>
            <a:endParaRPr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Valence electron levels ARE changed significantly by neighbors</a:t>
            </a:r>
          </a:p>
          <a:p>
            <a:pPr>
              <a:tabLst>
                <a:tab pos="685800" algn="l"/>
                <a:tab pos="1371600" algn="l"/>
              </a:tabLst>
              <a:defRPr sz="900"/>
            </a:pPr>
            <a:endParaRPr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	This blurs the ID of the originating atom - but can give REALLY good bonding info</a:t>
            </a:r>
          </a:p>
          <a:p>
            <a:pPr>
              <a:tabLst>
                <a:tab pos="685800" algn="l"/>
                <a:tab pos="1371600" algn="l"/>
              </a:tabLst>
              <a:defRPr sz="800"/>
            </a:pPr>
            <a:endParaRPr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		So use when you know atoms in sample but want to learn their arrangement</a:t>
            </a:r>
          </a:p>
          <a:p>
            <a:pPr>
              <a:tabLst>
                <a:tab pos="685800" algn="l"/>
                <a:tab pos="1371600" algn="l"/>
              </a:tabLst>
              <a:defRPr sz="1700"/>
            </a:pPr>
            <a:endParaRPr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Or between these extremes medium electron levels are slightly changed by neighbors</a:t>
            </a:r>
          </a:p>
          <a:p>
            <a:pPr>
              <a:tabLst>
                <a:tab pos="685800" algn="l"/>
                <a:tab pos="1371600" algn="l"/>
              </a:tabLst>
              <a:defRPr sz="1700"/>
            </a:pPr>
            <a:endParaRPr/>
          </a:p>
          <a:p>
            <a:pPr>
              <a:tabLst>
                <a:tab pos="685800" algn="l"/>
                <a:tab pos="1371600" algn="l"/>
              </a:tabLst>
              <a:defRPr sz="1700"/>
            </a:pPr>
            <a:r>
              <a:t>	This provides slightly ambiguous ID of originating atoms + some bonding info</a:t>
            </a:r>
          </a:p>
          <a:p>
            <a:pPr>
              <a:defRPr sz="1700"/>
            </a:pPr>
            <a:r>
              <a:t>	</a:t>
            </a:r>
            <a:endParaRPr sz="2500">
              <a:solidFill>
                <a:srgbClr val="FF9933"/>
              </a:solidFill>
            </a:endParaRPr>
          </a:p>
          <a:p>
            <a:pPr>
              <a:defRPr sz="1700">
                <a:solidFill>
                  <a:srgbClr val="FFCC00"/>
                </a:solidFill>
              </a:defRPr>
            </a:pPr>
            <a:r>
              <a:t>How do you select?  By choosing energy of INCOMING photon or electron:</a:t>
            </a:r>
          </a:p>
          <a:p>
            <a:pPr>
              <a:defRPr sz="1100">
                <a:solidFill>
                  <a:srgbClr val="FF9933"/>
                </a:solidFill>
              </a:defRPr>
            </a:pPr>
            <a:endParaRPr/>
          </a:p>
          <a:p>
            <a:pPr>
              <a:defRPr sz="1700"/>
            </a:pPr>
            <a:r>
              <a:t>	keV ejects ALL	 10 eV ejects medium 	Few eV ejects only valence</a:t>
            </a:r>
          </a:p>
          <a:p>
            <a:pPr>
              <a:defRPr sz="1500"/>
            </a:pPr>
            <a:r>
              <a:t>	 </a:t>
            </a:r>
            <a:r>
              <a:rPr sz="1300"/>
              <a:t>(use electrons)       	 (use electrons or X-rays)	        	(use UV or visible light)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58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Particularly precise and instrumentally simple technique:</a:t>
            </a:r>
          </a:p>
        </p:txBody>
      </p:sp>
      <p:sp>
        <p:nvSpPr>
          <p:cNvPr id="588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762000"/>
            <a:ext cx="8763000" cy="1066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defRPr sz="2400" b="1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Auger Electron Spectroscopy</a:t>
            </a:r>
          </a:p>
          <a:p>
            <a:pPr>
              <a:defRPr sz="1700">
                <a:solidFill>
                  <a:srgbClr val="FFCC00"/>
                </a:solidFill>
              </a:defRPr>
            </a:pPr>
            <a:endParaRPr/>
          </a:p>
          <a:p>
            <a:pPr>
              <a:defRPr sz="1700"/>
            </a:pPr>
            <a:r>
              <a:t>Involves electrons in + electrons out.  But process incorporates a subtle twist:</a:t>
            </a:r>
          </a:p>
        </p:txBody>
      </p:sp>
      <p:sp>
        <p:nvSpPr>
          <p:cNvPr id="589" name="Line 11"/>
          <p:cNvSpPr/>
          <p:nvPr/>
        </p:nvSpPr>
        <p:spPr>
          <a:xfrm>
            <a:off x="1828800" y="3354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90" name="Line 12"/>
          <p:cNvSpPr/>
          <p:nvPr/>
        </p:nvSpPr>
        <p:spPr>
          <a:xfrm>
            <a:off x="1828800" y="2895600"/>
            <a:ext cx="1676400" cy="0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593" name="Group 14"/>
          <p:cNvGrpSpPr/>
          <p:nvPr/>
        </p:nvGrpSpPr>
        <p:grpSpPr>
          <a:xfrm>
            <a:off x="2290763" y="4825999"/>
            <a:ext cx="147639" cy="142878"/>
            <a:chOff x="0" y="0"/>
            <a:chExt cx="147637" cy="142876"/>
          </a:xfrm>
        </p:grpSpPr>
        <p:sp>
          <p:nvSpPr>
            <p:cNvPr id="591" name="Oval 1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92" name="Line 1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96" name="Group 17"/>
          <p:cNvGrpSpPr/>
          <p:nvPr/>
        </p:nvGrpSpPr>
        <p:grpSpPr>
          <a:xfrm>
            <a:off x="2667000" y="2209800"/>
            <a:ext cx="147638" cy="141288"/>
            <a:chOff x="0" y="0"/>
            <a:chExt cx="147637" cy="141287"/>
          </a:xfrm>
        </p:grpSpPr>
        <p:sp>
          <p:nvSpPr>
            <p:cNvPr id="594" name="Oval 18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95" name="Line 19"/>
            <p:cNvSpPr/>
            <p:nvPr/>
          </p:nvSpPr>
          <p:spPr>
            <a:xfrm>
              <a:off x="28707" y="70643"/>
              <a:ext cx="89198" cy="98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599" name="Group 20"/>
          <p:cNvGrpSpPr/>
          <p:nvPr/>
        </p:nvGrpSpPr>
        <p:grpSpPr>
          <a:xfrm>
            <a:off x="2819400" y="3733800"/>
            <a:ext cx="147638" cy="141288"/>
            <a:chOff x="0" y="0"/>
            <a:chExt cx="147637" cy="141287"/>
          </a:xfrm>
        </p:grpSpPr>
        <p:sp>
          <p:nvSpPr>
            <p:cNvPr id="597" name="Oval 21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98" name="Line 22"/>
            <p:cNvSpPr/>
            <p:nvPr/>
          </p:nvSpPr>
          <p:spPr>
            <a:xfrm>
              <a:off x="28707" y="70643"/>
              <a:ext cx="89198" cy="98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02" name="Group 23"/>
          <p:cNvGrpSpPr/>
          <p:nvPr/>
        </p:nvGrpSpPr>
        <p:grpSpPr>
          <a:xfrm>
            <a:off x="3281362" y="3505199"/>
            <a:ext cx="147639" cy="142878"/>
            <a:chOff x="0" y="0"/>
            <a:chExt cx="147637" cy="142876"/>
          </a:xfrm>
        </p:grpSpPr>
        <p:sp>
          <p:nvSpPr>
            <p:cNvPr id="600" name="Oval 24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01" name="Line 25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05" name="Group 26"/>
          <p:cNvGrpSpPr/>
          <p:nvPr/>
        </p:nvGrpSpPr>
        <p:grpSpPr>
          <a:xfrm>
            <a:off x="3052763" y="3276599"/>
            <a:ext cx="147639" cy="142878"/>
            <a:chOff x="0" y="0"/>
            <a:chExt cx="147637" cy="142876"/>
          </a:xfrm>
        </p:grpSpPr>
        <p:sp>
          <p:nvSpPr>
            <p:cNvPr id="603" name="Oval 27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04" name="Line 28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606" name="Line 29"/>
          <p:cNvSpPr/>
          <p:nvPr/>
        </p:nvSpPr>
        <p:spPr>
          <a:xfrm>
            <a:off x="2057400" y="2438399"/>
            <a:ext cx="228600" cy="2057402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07" name="Line 30"/>
          <p:cNvSpPr/>
          <p:nvPr/>
        </p:nvSpPr>
        <p:spPr>
          <a:xfrm flipV="1">
            <a:off x="2438399" y="2438399"/>
            <a:ext cx="304802" cy="1981202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08" name="Rectangle 31"/>
          <p:cNvSpPr txBox="1"/>
          <p:nvPr/>
        </p:nvSpPr>
        <p:spPr>
          <a:xfrm>
            <a:off x="1600200" y="5181600"/>
            <a:ext cx="19050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keV electron knocks core electron out</a:t>
            </a:r>
          </a:p>
        </p:txBody>
      </p:sp>
      <p:sp>
        <p:nvSpPr>
          <p:cNvPr id="609" name="Rectangle 32"/>
          <p:cNvSpPr txBox="1"/>
          <p:nvPr/>
        </p:nvSpPr>
        <p:spPr>
          <a:xfrm>
            <a:off x="1600200" y="1981200"/>
            <a:ext cx="7112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in</a:t>
            </a:r>
          </a:p>
        </p:txBody>
      </p:sp>
      <p:sp>
        <p:nvSpPr>
          <p:cNvPr id="610" name="Rectangle 34"/>
          <p:cNvSpPr txBox="1"/>
          <p:nvPr/>
        </p:nvSpPr>
        <p:spPr>
          <a:xfrm>
            <a:off x="228600" y="4419600"/>
            <a:ext cx="1247775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Core levels</a:t>
            </a:r>
          </a:p>
        </p:txBody>
      </p:sp>
      <p:sp>
        <p:nvSpPr>
          <p:cNvPr id="611" name="Rectangle 35"/>
          <p:cNvSpPr txBox="1"/>
          <p:nvPr/>
        </p:nvSpPr>
        <p:spPr>
          <a:xfrm>
            <a:off x="152400" y="3429000"/>
            <a:ext cx="1762125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Valence levels</a:t>
            </a:r>
          </a:p>
        </p:txBody>
      </p:sp>
      <p:sp>
        <p:nvSpPr>
          <p:cNvPr id="612" name="Line 42"/>
          <p:cNvSpPr/>
          <p:nvPr/>
        </p:nvSpPr>
        <p:spPr>
          <a:xfrm>
            <a:off x="1828800" y="35826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3" name="Line 46"/>
          <p:cNvSpPr/>
          <p:nvPr/>
        </p:nvSpPr>
        <p:spPr>
          <a:xfrm>
            <a:off x="1828800" y="38112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4" name="Line 47"/>
          <p:cNvSpPr/>
          <p:nvPr/>
        </p:nvSpPr>
        <p:spPr>
          <a:xfrm>
            <a:off x="1828800" y="4497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5" name="Line 48"/>
          <p:cNvSpPr/>
          <p:nvPr/>
        </p:nvSpPr>
        <p:spPr>
          <a:xfrm>
            <a:off x="1828800" y="4878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6" name="Line 49"/>
          <p:cNvSpPr/>
          <p:nvPr/>
        </p:nvSpPr>
        <p:spPr>
          <a:xfrm>
            <a:off x="4191000" y="3354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17" name="Line 50"/>
          <p:cNvSpPr/>
          <p:nvPr/>
        </p:nvSpPr>
        <p:spPr>
          <a:xfrm>
            <a:off x="4191000" y="2895600"/>
            <a:ext cx="1676400" cy="0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620" name="Group 51"/>
          <p:cNvGrpSpPr/>
          <p:nvPr/>
        </p:nvGrpSpPr>
        <p:grpSpPr>
          <a:xfrm>
            <a:off x="4652962" y="4825999"/>
            <a:ext cx="147639" cy="142878"/>
            <a:chOff x="0" y="0"/>
            <a:chExt cx="147637" cy="142876"/>
          </a:xfrm>
        </p:grpSpPr>
        <p:sp>
          <p:nvSpPr>
            <p:cNvPr id="618" name="Oval 52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19" name="Line 53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23" name="Group 57"/>
          <p:cNvGrpSpPr/>
          <p:nvPr/>
        </p:nvGrpSpPr>
        <p:grpSpPr>
          <a:xfrm>
            <a:off x="4953000" y="4430712"/>
            <a:ext cx="147638" cy="141289"/>
            <a:chOff x="0" y="0"/>
            <a:chExt cx="147637" cy="141287"/>
          </a:xfrm>
        </p:grpSpPr>
        <p:sp>
          <p:nvSpPr>
            <p:cNvPr id="621" name="Oval 58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22" name="Line 59"/>
            <p:cNvSpPr/>
            <p:nvPr/>
          </p:nvSpPr>
          <p:spPr>
            <a:xfrm>
              <a:off x="28707" y="70643"/>
              <a:ext cx="89198" cy="98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26" name="Group 60"/>
          <p:cNvGrpSpPr/>
          <p:nvPr/>
        </p:nvGrpSpPr>
        <p:grpSpPr>
          <a:xfrm>
            <a:off x="5643562" y="3505199"/>
            <a:ext cx="147639" cy="142878"/>
            <a:chOff x="0" y="0"/>
            <a:chExt cx="147637" cy="142876"/>
          </a:xfrm>
        </p:grpSpPr>
        <p:sp>
          <p:nvSpPr>
            <p:cNvPr id="624" name="Oval 61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25" name="Line 62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29" name="Group 63"/>
          <p:cNvGrpSpPr/>
          <p:nvPr/>
        </p:nvGrpSpPr>
        <p:grpSpPr>
          <a:xfrm>
            <a:off x="5334000" y="3276599"/>
            <a:ext cx="147638" cy="142878"/>
            <a:chOff x="0" y="0"/>
            <a:chExt cx="147637" cy="142876"/>
          </a:xfrm>
        </p:grpSpPr>
        <p:sp>
          <p:nvSpPr>
            <p:cNvPr id="627" name="Oval 64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28" name="Line 65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630" name="Line 66"/>
          <p:cNvSpPr/>
          <p:nvPr/>
        </p:nvSpPr>
        <p:spPr>
          <a:xfrm>
            <a:off x="5029200" y="3810000"/>
            <a:ext cx="0" cy="60960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1" name="Line 67"/>
          <p:cNvSpPr/>
          <p:nvPr/>
        </p:nvSpPr>
        <p:spPr>
          <a:xfrm flipV="1">
            <a:off x="5181600" y="3428999"/>
            <a:ext cx="228601" cy="914402"/>
          </a:xfrm>
          <a:prstGeom prst="line">
            <a:avLst/>
          </a:prstGeom>
          <a:ln w="57150">
            <a:solidFill>
              <a:srgbClr val="FFCC00"/>
            </a:solidFill>
            <a:prstDash val="sysDot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2" name="Line 69"/>
          <p:cNvSpPr/>
          <p:nvPr/>
        </p:nvSpPr>
        <p:spPr>
          <a:xfrm>
            <a:off x="4191000" y="35826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3" name="Line 70"/>
          <p:cNvSpPr/>
          <p:nvPr/>
        </p:nvSpPr>
        <p:spPr>
          <a:xfrm>
            <a:off x="4191000" y="38112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4" name="Line 71"/>
          <p:cNvSpPr/>
          <p:nvPr/>
        </p:nvSpPr>
        <p:spPr>
          <a:xfrm>
            <a:off x="4191000" y="4497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5" name="Line 72"/>
          <p:cNvSpPr/>
          <p:nvPr/>
        </p:nvSpPr>
        <p:spPr>
          <a:xfrm>
            <a:off x="4191000" y="4878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6" name="Line 73"/>
          <p:cNvSpPr/>
          <p:nvPr/>
        </p:nvSpPr>
        <p:spPr>
          <a:xfrm>
            <a:off x="6553200" y="3354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7" name="Line 74"/>
          <p:cNvSpPr/>
          <p:nvPr/>
        </p:nvSpPr>
        <p:spPr>
          <a:xfrm>
            <a:off x="6553200" y="2895600"/>
            <a:ext cx="1676400" cy="0"/>
          </a:xfrm>
          <a:prstGeom prst="line">
            <a:avLst/>
          </a:prstGeom>
          <a:ln w="28575">
            <a:solidFill>
              <a:srgbClr val="00FF00"/>
            </a:solidFill>
            <a:prstDash val="das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640" name="Group 75"/>
          <p:cNvGrpSpPr/>
          <p:nvPr/>
        </p:nvGrpSpPr>
        <p:grpSpPr>
          <a:xfrm>
            <a:off x="7015163" y="4825999"/>
            <a:ext cx="147639" cy="142878"/>
            <a:chOff x="0" y="0"/>
            <a:chExt cx="147637" cy="142876"/>
          </a:xfrm>
        </p:grpSpPr>
        <p:sp>
          <p:nvSpPr>
            <p:cNvPr id="638" name="Oval 76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39" name="Line 77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43" name="Group 78"/>
          <p:cNvGrpSpPr/>
          <p:nvPr/>
        </p:nvGrpSpPr>
        <p:grpSpPr>
          <a:xfrm>
            <a:off x="7315200" y="4430712"/>
            <a:ext cx="147638" cy="141289"/>
            <a:chOff x="0" y="0"/>
            <a:chExt cx="147637" cy="141287"/>
          </a:xfrm>
        </p:grpSpPr>
        <p:sp>
          <p:nvSpPr>
            <p:cNvPr id="641" name="Oval 79"/>
            <p:cNvSpPr/>
            <p:nvPr/>
          </p:nvSpPr>
          <p:spPr>
            <a:xfrm>
              <a:off x="0" y="0"/>
              <a:ext cx="147638" cy="14128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42" name="Line 80"/>
            <p:cNvSpPr/>
            <p:nvPr/>
          </p:nvSpPr>
          <p:spPr>
            <a:xfrm>
              <a:off x="28707" y="70643"/>
              <a:ext cx="89198" cy="98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46" name="Group 81"/>
          <p:cNvGrpSpPr/>
          <p:nvPr/>
        </p:nvGrpSpPr>
        <p:grpSpPr>
          <a:xfrm>
            <a:off x="7889875" y="3505199"/>
            <a:ext cx="147638" cy="142878"/>
            <a:chOff x="0" y="0"/>
            <a:chExt cx="147637" cy="142876"/>
          </a:xfrm>
        </p:grpSpPr>
        <p:sp>
          <p:nvSpPr>
            <p:cNvPr id="644" name="Oval 82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45" name="Line 83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grpSp>
        <p:nvGrpSpPr>
          <p:cNvPr id="649" name="Group 84"/>
          <p:cNvGrpSpPr/>
          <p:nvPr/>
        </p:nvGrpSpPr>
        <p:grpSpPr>
          <a:xfrm>
            <a:off x="7696200" y="2514599"/>
            <a:ext cx="147638" cy="142878"/>
            <a:chOff x="0" y="0"/>
            <a:chExt cx="147637" cy="142876"/>
          </a:xfrm>
        </p:grpSpPr>
        <p:sp>
          <p:nvSpPr>
            <p:cNvPr id="647" name="Oval 85"/>
            <p:cNvSpPr/>
            <p:nvPr/>
          </p:nvSpPr>
          <p:spPr>
            <a:xfrm>
              <a:off x="0" y="-1"/>
              <a:ext cx="147638" cy="142878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48" name="Line 86"/>
            <p:cNvSpPr/>
            <p:nvPr/>
          </p:nvSpPr>
          <p:spPr>
            <a:xfrm>
              <a:off x="28707" y="71437"/>
              <a:ext cx="89198" cy="9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650" name="Line 88"/>
          <p:cNvSpPr/>
          <p:nvPr/>
        </p:nvSpPr>
        <p:spPr>
          <a:xfrm flipV="1">
            <a:off x="7772400" y="2743200"/>
            <a:ext cx="0" cy="60960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1" name="Line 89"/>
          <p:cNvSpPr/>
          <p:nvPr/>
        </p:nvSpPr>
        <p:spPr>
          <a:xfrm>
            <a:off x="6553200" y="35826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2" name="Line 90"/>
          <p:cNvSpPr/>
          <p:nvPr/>
        </p:nvSpPr>
        <p:spPr>
          <a:xfrm>
            <a:off x="6553200" y="38112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3" name="Line 91"/>
          <p:cNvSpPr/>
          <p:nvPr/>
        </p:nvSpPr>
        <p:spPr>
          <a:xfrm>
            <a:off x="6553200" y="4497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4" name="Line 92"/>
          <p:cNvSpPr/>
          <p:nvPr/>
        </p:nvSpPr>
        <p:spPr>
          <a:xfrm>
            <a:off x="6553200" y="4878070"/>
            <a:ext cx="1676400" cy="1"/>
          </a:xfrm>
          <a:prstGeom prst="line">
            <a:avLst/>
          </a:prstGeom>
          <a:ln w="28575">
            <a:solidFill>
              <a:srgbClr val="FFCC00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55" name="Rectangle 93"/>
          <p:cNvSpPr txBox="1"/>
          <p:nvPr/>
        </p:nvSpPr>
        <p:spPr>
          <a:xfrm>
            <a:off x="8229600" y="3200400"/>
            <a:ext cx="649289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M</a:t>
            </a:r>
          </a:p>
        </p:txBody>
      </p:sp>
      <p:sp>
        <p:nvSpPr>
          <p:cNvPr id="656" name="Rectangle 94"/>
          <p:cNvSpPr txBox="1"/>
          <p:nvPr/>
        </p:nvSpPr>
        <p:spPr>
          <a:xfrm>
            <a:off x="8153400" y="4267200"/>
            <a:ext cx="8382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 E </a:t>
            </a:r>
            <a:r>
              <a:rPr sz="1800" b="1" baseline="-25000"/>
              <a:t>K</a:t>
            </a:r>
          </a:p>
        </p:txBody>
      </p:sp>
      <p:sp>
        <p:nvSpPr>
          <p:cNvPr id="657" name="Rectangle 95"/>
          <p:cNvSpPr txBox="1"/>
          <p:nvPr/>
        </p:nvSpPr>
        <p:spPr>
          <a:xfrm>
            <a:off x="4038600" y="5181600"/>
            <a:ext cx="1905000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Higher electron drops down, fills vacancy, releasing energy as photon</a:t>
            </a:r>
          </a:p>
        </p:txBody>
      </p:sp>
      <p:sp>
        <p:nvSpPr>
          <p:cNvPr id="658" name="Rectangle 96"/>
          <p:cNvSpPr txBox="1"/>
          <p:nvPr/>
        </p:nvSpPr>
        <p:spPr>
          <a:xfrm>
            <a:off x="6400800" y="5181600"/>
            <a:ext cx="2133600" cy="105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Shallow electron absorbs photon, acquiring energy to escape out into space</a:t>
            </a:r>
          </a:p>
        </p:txBody>
      </p:sp>
      <p:sp>
        <p:nvSpPr>
          <p:cNvPr id="659" name="Rectangle 97"/>
          <p:cNvSpPr txBox="1"/>
          <p:nvPr/>
        </p:nvSpPr>
        <p:spPr>
          <a:xfrm>
            <a:off x="8139113" y="3657600"/>
            <a:ext cx="801688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L</a:t>
            </a:r>
          </a:p>
        </p:txBody>
      </p:sp>
      <p:sp>
        <p:nvSpPr>
          <p:cNvPr id="660" name="Rectangle 98"/>
          <p:cNvSpPr txBox="1"/>
          <p:nvPr/>
        </p:nvSpPr>
        <p:spPr>
          <a:xfrm>
            <a:off x="6096000" y="2057400"/>
            <a:ext cx="30480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 </a:t>
            </a:r>
            <a:r>
              <a:rPr sz="1800" b="1" baseline="-25000"/>
              <a:t>out </a:t>
            </a:r>
            <a:r>
              <a:t>= (E </a:t>
            </a:r>
            <a:r>
              <a:rPr sz="1800" b="1" baseline="-25000"/>
              <a:t>L</a:t>
            </a:r>
            <a:r>
              <a:t>-E </a:t>
            </a:r>
            <a:r>
              <a:rPr sz="1800" b="1" baseline="-25000"/>
              <a:t>K</a:t>
            </a:r>
            <a:r>
              <a:t>) - E </a:t>
            </a:r>
            <a:r>
              <a:rPr sz="1800" b="1" baseline="-25000"/>
              <a:t>M </a:t>
            </a:r>
            <a:r>
              <a:t>≠ f (E </a:t>
            </a:r>
            <a:r>
              <a:rPr sz="1800" baseline="-25000"/>
              <a:t>in</a:t>
            </a:r>
            <a:r>
              <a:t>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663" name="Rectangle 2"/>
          <p:cNvSpPr txBox="1">
            <a:spLocks noGrp="1"/>
          </p:cNvSpPr>
          <p:nvPr>
            <p:ph type="title"/>
          </p:nvPr>
        </p:nvSpPr>
        <p:spPr>
          <a:xfrm>
            <a:off x="304800" y="252413"/>
            <a:ext cx="8534400" cy="609601"/>
          </a:xfrm>
          <a:prstGeom prst="rect">
            <a:avLst/>
          </a:prstGeom>
        </p:spPr>
        <p:txBody>
          <a:bodyPr/>
          <a:lstStyle/>
          <a:p>
            <a:r>
              <a:t>Thus Auger spectrometer identifies atoms very simply:</a:t>
            </a:r>
          </a:p>
        </p:txBody>
      </p:sp>
      <p:sp>
        <p:nvSpPr>
          <p:cNvPr id="66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14412"/>
            <a:ext cx="8905651" cy="5290409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Can use any old electron source (no need to carefully control incoming energy!)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Can easily measure energy of emitted electrons by how they bend in electric field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Electrons shoot from electron gun at center (orange), into sample (green)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To reach detector (yellow), ejected electrons must negotiate maze (thru cylinder gaps)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	For given set of voltages, only electrons of one energy can do this </a:t>
            </a:r>
          </a:p>
        </p:txBody>
      </p:sp>
      <p:pic>
        <p:nvPicPr>
          <p:cNvPr id="665" name="Seeing at the Nanoscale - 3D figure.gif" descr="Seeing at the Nanoscale - 3D figur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5250" y="1969226"/>
            <a:ext cx="4774789" cy="2401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66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 more schematically:</a:t>
            </a:r>
          </a:p>
        </p:txBody>
      </p:sp>
      <p:sp>
        <p:nvSpPr>
          <p:cNvPr id="669" name="Rectangle 4"/>
          <p:cNvSpPr txBox="1"/>
          <p:nvPr/>
        </p:nvSpPr>
        <p:spPr>
          <a:xfrm>
            <a:off x="163393" y="3124200"/>
            <a:ext cx="8817214" cy="302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Three concentric grounded cylinders inside long negative cylinder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Cheap electron gun inside second cylinder shooting at sample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Some electrons emitted from sample pass through cylinder-1 / cylinder-2 gap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Voltage on long outer cylinder selects which bend enough to make through following gap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Where are counted (V then scanned to change electron energy </a:t>
            </a:r>
            <a:r>
              <a:rPr i="1">
                <a:latin typeface="+mj-lt"/>
                <a:ea typeface="+mj-ea"/>
                <a:cs typeface="+mj-cs"/>
                <a:sym typeface="Arial"/>
              </a:rPr>
              <a:t>→</a:t>
            </a:r>
            <a:r>
              <a:t> spectrum)</a:t>
            </a:r>
          </a:p>
        </p:txBody>
      </p:sp>
      <p:grpSp>
        <p:nvGrpSpPr>
          <p:cNvPr id="723" name="Group 5"/>
          <p:cNvGrpSpPr/>
          <p:nvPr/>
        </p:nvGrpSpPr>
        <p:grpSpPr>
          <a:xfrm>
            <a:off x="685800" y="914400"/>
            <a:ext cx="7391400" cy="1879601"/>
            <a:chOff x="0" y="0"/>
            <a:chExt cx="7391400" cy="1879600"/>
          </a:xfrm>
        </p:grpSpPr>
        <p:sp>
          <p:nvSpPr>
            <p:cNvPr id="670" name="Line 6"/>
            <p:cNvSpPr/>
            <p:nvPr/>
          </p:nvSpPr>
          <p:spPr>
            <a:xfrm>
              <a:off x="3514725" y="884237"/>
              <a:ext cx="3556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1" name="Line 7"/>
            <p:cNvSpPr/>
            <p:nvPr/>
          </p:nvSpPr>
          <p:spPr>
            <a:xfrm>
              <a:off x="3870325" y="884237"/>
              <a:ext cx="58738" cy="55563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2" name="Line 8"/>
            <p:cNvSpPr/>
            <p:nvPr/>
          </p:nvSpPr>
          <p:spPr>
            <a:xfrm flipH="1">
              <a:off x="3870325" y="939799"/>
              <a:ext cx="58738" cy="55563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3" name="Line 9"/>
            <p:cNvSpPr/>
            <p:nvPr/>
          </p:nvSpPr>
          <p:spPr>
            <a:xfrm flipH="1">
              <a:off x="3514725" y="995362"/>
              <a:ext cx="355600" cy="1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4" name="Line 10"/>
            <p:cNvSpPr/>
            <p:nvPr/>
          </p:nvSpPr>
          <p:spPr>
            <a:xfrm>
              <a:off x="3276600" y="387350"/>
              <a:ext cx="889000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5" name="Line 11"/>
            <p:cNvSpPr/>
            <p:nvPr/>
          </p:nvSpPr>
          <p:spPr>
            <a:xfrm>
              <a:off x="3276600" y="1492250"/>
              <a:ext cx="889000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6" name="Line 12"/>
            <p:cNvSpPr/>
            <p:nvPr/>
          </p:nvSpPr>
          <p:spPr>
            <a:xfrm flipV="1">
              <a:off x="3276600" y="387350"/>
              <a:ext cx="0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7" name="Line 13"/>
            <p:cNvSpPr/>
            <p:nvPr/>
          </p:nvSpPr>
          <p:spPr>
            <a:xfrm flipV="1">
              <a:off x="4165600" y="387350"/>
              <a:ext cx="0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8" name="Line 14"/>
            <p:cNvSpPr/>
            <p:nvPr/>
          </p:nvSpPr>
          <p:spPr>
            <a:xfrm>
              <a:off x="4551362" y="387350"/>
              <a:ext cx="887413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79" name="Line 15"/>
            <p:cNvSpPr/>
            <p:nvPr/>
          </p:nvSpPr>
          <p:spPr>
            <a:xfrm>
              <a:off x="4551362" y="1492250"/>
              <a:ext cx="887413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0" name="Line 16"/>
            <p:cNvSpPr/>
            <p:nvPr/>
          </p:nvSpPr>
          <p:spPr>
            <a:xfrm flipV="1">
              <a:off x="4551362" y="387350"/>
              <a:ext cx="1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1" name="Line 17"/>
            <p:cNvSpPr/>
            <p:nvPr/>
          </p:nvSpPr>
          <p:spPr>
            <a:xfrm flipV="1">
              <a:off x="5438775" y="387350"/>
              <a:ext cx="0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2" name="Line 18"/>
            <p:cNvSpPr/>
            <p:nvPr/>
          </p:nvSpPr>
          <p:spPr>
            <a:xfrm>
              <a:off x="2033587" y="387350"/>
              <a:ext cx="887413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3" name="Line 19"/>
            <p:cNvSpPr/>
            <p:nvPr/>
          </p:nvSpPr>
          <p:spPr>
            <a:xfrm>
              <a:off x="2033587" y="1492250"/>
              <a:ext cx="887413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4" name="Line 20"/>
            <p:cNvSpPr/>
            <p:nvPr/>
          </p:nvSpPr>
          <p:spPr>
            <a:xfrm flipV="1">
              <a:off x="2033587" y="387350"/>
              <a:ext cx="1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5" name="Line 21"/>
            <p:cNvSpPr/>
            <p:nvPr/>
          </p:nvSpPr>
          <p:spPr>
            <a:xfrm flipV="1">
              <a:off x="2921000" y="387350"/>
              <a:ext cx="0" cy="11049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6" name="Line 22"/>
            <p:cNvSpPr/>
            <p:nvPr/>
          </p:nvSpPr>
          <p:spPr>
            <a:xfrm>
              <a:off x="2092325" y="0"/>
              <a:ext cx="3259138" cy="0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7" name="Line 23"/>
            <p:cNvSpPr/>
            <p:nvPr/>
          </p:nvSpPr>
          <p:spPr>
            <a:xfrm>
              <a:off x="2092325" y="1879600"/>
              <a:ext cx="3317875" cy="0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8" name="Line 24"/>
            <p:cNvSpPr/>
            <p:nvPr/>
          </p:nvSpPr>
          <p:spPr>
            <a:xfrm>
              <a:off x="5351462" y="-1"/>
              <a:ext cx="592138" cy="663577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89" name="Line 25"/>
            <p:cNvSpPr/>
            <p:nvPr/>
          </p:nvSpPr>
          <p:spPr>
            <a:xfrm flipV="1">
              <a:off x="5410200" y="1162049"/>
              <a:ext cx="533401" cy="717552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0" name="Line 26"/>
            <p:cNvSpPr/>
            <p:nvPr/>
          </p:nvSpPr>
          <p:spPr>
            <a:xfrm>
              <a:off x="3514725" y="1106487"/>
              <a:ext cx="473075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1" name="Line 27"/>
            <p:cNvSpPr/>
            <p:nvPr/>
          </p:nvSpPr>
          <p:spPr>
            <a:xfrm flipV="1">
              <a:off x="3987800" y="773112"/>
              <a:ext cx="0" cy="11112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2" name="Line 28"/>
            <p:cNvSpPr/>
            <p:nvPr/>
          </p:nvSpPr>
          <p:spPr>
            <a:xfrm flipH="1" flipV="1">
              <a:off x="3514725" y="773112"/>
              <a:ext cx="473075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3" name="Line 29"/>
            <p:cNvSpPr/>
            <p:nvPr/>
          </p:nvSpPr>
          <p:spPr>
            <a:xfrm flipV="1">
              <a:off x="3987800" y="995362"/>
              <a:ext cx="0" cy="11112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4" name="Rectangle 30"/>
            <p:cNvSpPr/>
            <p:nvPr/>
          </p:nvSpPr>
          <p:spPr>
            <a:xfrm>
              <a:off x="3276600" y="387350"/>
              <a:ext cx="889000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5" name="Rectangle 31"/>
            <p:cNvSpPr/>
            <p:nvPr/>
          </p:nvSpPr>
          <p:spPr>
            <a:xfrm>
              <a:off x="2033587" y="387350"/>
              <a:ext cx="887413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6" name="Rectangle 32"/>
            <p:cNvSpPr/>
            <p:nvPr/>
          </p:nvSpPr>
          <p:spPr>
            <a:xfrm>
              <a:off x="3276600" y="1438275"/>
              <a:ext cx="889000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7" name="Rectangle 33"/>
            <p:cNvSpPr/>
            <p:nvPr/>
          </p:nvSpPr>
          <p:spPr>
            <a:xfrm>
              <a:off x="4551362" y="387350"/>
              <a:ext cx="887413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8" name="Rectangle 34"/>
            <p:cNvSpPr/>
            <p:nvPr/>
          </p:nvSpPr>
          <p:spPr>
            <a:xfrm>
              <a:off x="4551362" y="1438275"/>
              <a:ext cx="887413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699" name="Rectangle 35"/>
            <p:cNvSpPr/>
            <p:nvPr/>
          </p:nvSpPr>
          <p:spPr>
            <a:xfrm>
              <a:off x="2033587" y="1438275"/>
              <a:ext cx="887413" cy="53975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0" name="Line 36"/>
            <p:cNvSpPr/>
            <p:nvPr/>
          </p:nvSpPr>
          <p:spPr>
            <a:xfrm flipV="1">
              <a:off x="3751262" y="441325"/>
              <a:ext cx="1" cy="331788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1" name="Line 37"/>
            <p:cNvSpPr/>
            <p:nvPr/>
          </p:nvSpPr>
          <p:spPr>
            <a:xfrm>
              <a:off x="3751262" y="1106487"/>
              <a:ext cx="1" cy="331788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2" name="Rectangle 38"/>
            <p:cNvSpPr/>
            <p:nvPr/>
          </p:nvSpPr>
          <p:spPr>
            <a:xfrm>
              <a:off x="2033587" y="138112"/>
              <a:ext cx="3317876" cy="55563"/>
            </a:xfrm>
            <a:prstGeom prst="rect">
              <a:avLst/>
            </a:prstGeom>
            <a:solidFill>
              <a:srgbClr val="3399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3" name="Rectangle 39"/>
            <p:cNvSpPr/>
            <p:nvPr/>
          </p:nvSpPr>
          <p:spPr>
            <a:xfrm>
              <a:off x="2092325" y="1712912"/>
              <a:ext cx="3317875" cy="57151"/>
            </a:xfrm>
            <a:prstGeom prst="rect">
              <a:avLst/>
            </a:prstGeom>
            <a:solidFill>
              <a:srgbClr val="3399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CC33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4" name="Line 40"/>
            <p:cNvSpPr/>
            <p:nvPr/>
          </p:nvSpPr>
          <p:spPr>
            <a:xfrm>
              <a:off x="3987800" y="939800"/>
              <a:ext cx="20145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5" name="Rectangle 41"/>
            <p:cNvSpPr/>
            <p:nvPr/>
          </p:nvSpPr>
          <p:spPr>
            <a:xfrm>
              <a:off x="6051550" y="673100"/>
              <a:ext cx="196850" cy="53181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CC00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6" name="Line 42"/>
            <p:cNvSpPr/>
            <p:nvPr/>
          </p:nvSpPr>
          <p:spPr>
            <a:xfrm flipH="1" flipV="1">
              <a:off x="3929062" y="276225"/>
              <a:ext cx="2073276" cy="608013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7" name="Line 43"/>
            <p:cNvSpPr/>
            <p:nvPr/>
          </p:nvSpPr>
          <p:spPr>
            <a:xfrm flipH="1">
              <a:off x="3929062" y="995362"/>
              <a:ext cx="2073276" cy="608013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8" name="Line 44"/>
            <p:cNvSpPr/>
            <p:nvPr/>
          </p:nvSpPr>
          <p:spPr>
            <a:xfrm flipH="1">
              <a:off x="3425825" y="1603375"/>
              <a:ext cx="474663" cy="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09" name="Line 45"/>
            <p:cNvSpPr/>
            <p:nvPr/>
          </p:nvSpPr>
          <p:spPr>
            <a:xfrm flipH="1" flipV="1">
              <a:off x="3414712" y="285750"/>
              <a:ext cx="474663" cy="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0" name="Line 46"/>
            <p:cNvSpPr/>
            <p:nvPr/>
          </p:nvSpPr>
          <p:spPr>
            <a:xfrm flipH="1" flipV="1">
              <a:off x="1914525" y="939799"/>
              <a:ext cx="1481138" cy="663577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1" name="Line 47"/>
            <p:cNvSpPr/>
            <p:nvPr/>
          </p:nvSpPr>
          <p:spPr>
            <a:xfrm flipH="1">
              <a:off x="1973262" y="276224"/>
              <a:ext cx="1422401" cy="608014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2" name="Line 48"/>
            <p:cNvSpPr/>
            <p:nvPr/>
          </p:nvSpPr>
          <p:spPr>
            <a:xfrm>
              <a:off x="1498600" y="276225"/>
              <a:ext cx="179388" cy="0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3" name="Line 49"/>
            <p:cNvSpPr/>
            <p:nvPr/>
          </p:nvSpPr>
          <p:spPr>
            <a:xfrm flipH="1" flipV="1">
              <a:off x="1371600" y="380999"/>
              <a:ext cx="355600" cy="1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4" name="Line 50"/>
            <p:cNvSpPr/>
            <p:nvPr/>
          </p:nvSpPr>
          <p:spPr>
            <a:xfrm flipV="1">
              <a:off x="1579562" y="109538"/>
              <a:ext cx="1" cy="166688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5" name="Line 51"/>
            <p:cNvSpPr/>
            <p:nvPr/>
          </p:nvSpPr>
          <p:spPr>
            <a:xfrm>
              <a:off x="1589087" y="109537"/>
              <a:ext cx="238126" cy="1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6" name="Line 52"/>
            <p:cNvSpPr/>
            <p:nvPr/>
          </p:nvSpPr>
          <p:spPr>
            <a:xfrm>
              <a:off x="1827212" y="109537"/>
              <a:ext cx="176213" cy="57151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7" name="Line 53"/>
            <p:cNvSpPr/>
            <p:nvPr/>
          </p:nvSpPr>
          <p:spPr>
            <a:xfrm>
              <a:off x="1579562" y="387350"/>
              <a:ext cx="1" cy="165100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8" name="Line 54"/>
            <p:cNvSpPr/>
            <p:nvPr/>
          </p:nvSpPr>
          <p:spPr>
            <a:xfrm>
              <a:off x="1568450" y="552450"/>
              <a:ext cx="296863" cy="0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19" name="Line 55"/>
            <p:cNvSpPr/>
            <p:nvPr/>
          </p:nvSpPr>
          <p:spPr>
            <a:xfrm flipV="1">
              <a:off x="1854200" y="441324"/>
              <a:ext cx="179388" cy="111127"/>
            </a:xfrm>
            <a:prstGeom prst="line">
              <a:avLst/>
            </a:prstGeom>
            <a:noFill/>
            <a:ln w="28575" cap="flat">
              <a:solidFill>
                <a:srgbClr val="96969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solidFill>
                    <a:srgbClr val="FFFFFF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20" name="Text Box 56"/>
            <p:cNvSpPr txBox="1"/>
            <p:nvPr/>
          </p:nvSpPr>
          <p:spPr>
            <a:xfrm>
              <a:off x="1147261" y="109537"/>
              <a:ext cx="205790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CC3300"/>
                  </a:solidFill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721" name="Rectangle 57"/>
            <p:cNvSpPr txBox="1"/>
            <p:nvPr/>
          </p:nvSpPr>
          <p:spPr>
            <a:xfrm>
              <a:off x="0" y="838200"/>
              <a:ext cx="1752600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600" i="0">
                  <a:solidFill>
                    <a:srgbClr val="FFCC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Cylindrical Mirror Analyzer (CMA)</a:t>
              </a:r>
            </a:p>
          </p:txBody>
        </p:sp>
        <p:sp>
          <p:nvSpPr>
            <p:cNvPr id="722" name="Rectangle 58"/>
            <p:cNvSpPr txBox="1"/>
            <p:nvPr/>
          </p:nvSpPr>
          <p:spPr>
            <a:xfrm>
              <a:off x="6400800" y="685800"/>
              <a:ext cx="99060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600" i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t>Sample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5"/>
          <p:cNvSpPr txBox="1"/>
          <p:nvPr/>
        </p:nvSpPr>
        <p:spPr>
          <a:xfrm>
            <a:off x="228600" y="64445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13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How is that relevant to seeing at the nanoscale?</a:t>
            </a:r>
          </a:p>
        </p:txBody>
      </p:sp>
      <p:sp>
        <p:nvSpPr>
          <p:cNvPr id="13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90600"/>
            <a:ext cx="8763000" cy="2517140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It's relevant because, at the nanoscale, seeing gets a </a:t>
            </a:r>
            <a:r>
              <a:rPr b="1"/>
              <a:t>lot harder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And it requires a lot of complex and expensive engineering 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	So you need to reduce “seeing” to its barest essentials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The essential for triangulation is that you have a well defined </a:t>
            </a:r>
            <a:r>
              <a:rPr b="1">
                <a:solidFill>
                  <a:srgbClr val="FFD917"/>
                </a:solidFill>
              </a:rPr>
              <a:t>PROBE</a:t>
            </a:r>
            <a:r>
              <a:t> and </a:t>
            </a:r>
            <a:r>
              <a:rPr b="1">
                <a:solidFill>
                  <a:srgbClr val="FFD917"/>
                </a:solidFill>
              </a:rPr>
              <a:t>SIGNAL</a:t>
            </a:r>
            <a:r>
              <a:t>:</a:t>
            </a:r>
          </a:p>
        </p:txBody>
      </p:sp>
      <p:sp>
        <p:nvSpPr>
          <p:cNvPr id="139" name="Rectangle 4"/>
          <p:cNvSpPr txBox="1"/>
          <p:nvPr/>
        </p:nvSpPr>
        <p:spPr>
          <a:xfrm>
            <a:off x="609600" y="3429000"/>
            <a:ext cx="1752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300"/>
              </a:spcBef>
              <a:defRPr sz="1400">
                <a:solidFill>
                  <a:srgbClr val="FFFFFF"/>
                </a:solidFill>
              </a:defRPr>
            </a:lvl1pPr>
          </a:lstStyle>
          <a:p>
            <a:r>
              <a:t>Probe (stimulus):</a:t>
            </a:r>
          </a:p>
        </p:txBody>
      </p:sp>
      <p:sp>
        <p:nvSpPr>
          <p:cNvPr id="140" name="Rectangle 5"/>
          <p:cNvSpPr txBox="1"/>
          <p:nvPr/>
        </p:nvSpPr>
        <p:spPr>
          <a:xfrm>
            <a:off x="-152400" y="5638800"/>
            <a:ext cx="22098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300"/>
              </a:spcBef>
              <a:defRPr sz="1400">
                <a:solidFill>
                  <a:srgbClr val="FFFFFF"/>
                </a:solidFill>
              </a:defRPr>
            </a:lvl1pPr>
          </a:lstStyle>
          <a:p>
            <a:r>
              <a:t>Signal (response):</a:t>
            </a:r>
          </a:p>
        </p:txBody>
      </p:sp>
      <p:sp>
        <p:nvSpPr>
          <p:cNvPr id="141" name="Rectangle 6"/>
          <p:cNvSpPr txBox="1"/>
          <p:nvPr/>
        </p:nvSpPr>
        <p:spPr>
          <a:xfrm>
            <a:off x="6400800" y="4495800"/>
            <a:ext cx="457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42" name="Line 7"/>
          <p:cNvSpPr/>
          <p:nvPr/>
        </p:nvSpPr>
        <p:spPr>
          <a:xfrm>
            <a:off x="3581399" y="3886200"/>
            <a:ext cx="2819402" cy="7620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43" name="Line 9"/>
          <p:cNvSpPr/>
          <p:nvPr/>
        </p:nvSpPr>
        <p:spPr>
          <a:xfrm flipH="1">
            <a:off x="3581399" y="4724399"/>
            <a:ext cx="2819401" cy="685802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14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34463">
            <a:off x="2392363" y="3506787"/>
            <a:ext cx="1384301" cy="847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276996">
            <a:off x="2263775" y="5157787"/>
            <a:ext cx="1300163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4"/>
          <p:cNvSpPr txBox="1"/>
          <p:nvPr/>
        </p:nvSpPr>
        <p:spPr>
          <a:xfrm>
            <a:off x="4495800" y="38100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1:</a:t>
            </a:r>
          </a:p>
        </p:txBody>
      </p:sp>
      <p:sp>
        <p:nvSpPr>
          <p:cNvPr id="147" name="Rectangle 4"/>
          <p:cNvSpPr txBox="1"/>
          <p:nvPr/>
        </p:nvSpPr>
        <p:spPr>
          <a:xfrm>
            <a:off x="4572000" y="52578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2:</a:t>
            </a:r>
          </a:p>
        </p:txBody>
      </p:sp>
      <p:sp>
        <p:nvSpPr>
          <p:cNvPr id="148" name="Rectangle 4"/>
          <p:cNvSpPr txBox="1"/>
          <p:nvPr/>
        </p:nvSpPr>
        <p:spPr>
          <a:xfrm>
            <a:off x="4572000" y="5791200"/>
            <a:ext cx="4191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300"/>
              </a:spcBef>
              <a:defRPr sz="1600"/>
            </a:lvl1pPr>
          </a:lstStyle>
          <a:p>
            <a:r>
              <a:t>Then for info at multiple points: SCAN!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Sometime problem in nano-AES analysis: damage</a:t>
            </a:r>
          </a:p>
        </p:txBody>
      </p:sp>
      <p:sp>
        <p:nvSpPr>
          <p:cNvPr id="7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90421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Incoming electrons ~ keV in energy:  Energy/charge can damage nano-samples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So switch to lower energy PHOTON beam to only knock electrons out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	Good News: Knocks out “shallow” valence electrons → chemical + bonding info</a:t>
            </a:r>
          </a:p>
          <a:p>
            <a:pPr>
              <a:defRPr sz="1700"/>
            </a:pPr>
            <a:r>
              <a:t>	</a:t>
            </a:r>
          </a:p>
          <a:p>
            <a:pPr>
              <a:defRPr sz="1700"/>
            </a:pPr>
            <a:r>
              <a:t>	Bad News: Outgoing energy IS ONCE AGAIN function of incoming energy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		No longer using tricky Auger energy exchange process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	Just transferring incoming photon energy to outgoing electron</a:t>
            </a:r>
          </a:p>
          <a:p>
            <a:pPr>
              <a:defRPr sz="2100"/>
            </a:pPr>
            <a:endParaRPr/>
          </a:p>
          <a:p>
            <a:pPr>
              <a:spcBef>
                <a:spcPts val="400"/>
              </a:spcBef>
              <a:defRPr sz="1700"/>
            </a:pPr>
            <a:r>
              <a:t>To precisely determine atomic energy levels → Must use extremely well defined E</a:t>
            </a:r>
            <a:r>
              <a:rPr sz="2100" b="1" baseline="-24095">
                <a:latin typeface="Tahoma"/>
                <a:ea typeface="Tahoma"/>
                <a:cs typeface="Tahoma"/>
                <a:sym typeface="Tahoma"/>
              </a:rPr>
              <a:t>in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	</a:t>
            </a:r>
            <a:r>
              <a:rPr>
                <a:solidFill>
                  <a:srgbClr val="FFCC00"/>
                </a:solidFill>
              </a:rPr>
              <a:t>NEED 2 SPECTROMETERS!    One to filter incoming photon energy!</a:t>
            </a:r>
          </a:p>
          <a:p>
            <a:pPr>
              <a:defRPr sz="800">
                <a:solidFill>
                  <a:srgbClr val="FFCC00"/>
                </a:solidFill>
              </a:defRPr>
            </a:pPr>
            <a:endParaRPr/>
          </a:p>
          <a:p>
            <a:pPr>
              <a:defRPr sz="1700">
                <a:solidFill>
                  <a:srgbClr val="FFCC00"/>
                </a:solidFill>
              </a:defRPr>
            </a:pPr>
            <a:r>
              <a:t>				  One to filter outgoing electron energy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3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Instrument's name then depends on photon energy:</a:t>
            </a:r>
          </a:p>
        </p:txBody>
      </p:sp>
      <p:sp>
        <p:nvSpPr>
          <p:cNvPr id="73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4343400"/>
          </a:xfrm>
          <a:prstGeom prst="rect">
            <a:avLst/>
          </a:prstGeom>
        </p:spPr>
        <p:txBody>
          <a:bodyPr/>
          <a:lstStyle/>
          <a:p>
            <a:pPr>
              <a:defRPr sz="1700">
                <a:solidFill>
                  <a:srgbClr val="FFCC00"/>
                </a:solidFill>
              </a:defRPr>
            </a:pPr>
            <a:r>
              <a:t>Ultraviolet photoelectron spectroscopy (UPS):</a:t>
            </a:r>
            <a:r>
              <a:rPr>
                <a:solidFill>
                  <a:srgbClr val="FF9933"/>
                </a:solidFill>
              </a:rPr>
              <a:t>  </a:t>
            </a:r>
            <a:r>
              <a:rPr>
                <a:solidFill>
                  <a:srgbClr val="FFFFFF"/>
                </a:solidFill>
              </a:rPr>
              <a:t>UV in, very shallow electrons out</a:t>
            </a:r>
          </a:p>
          <a:p>
            <a:pPr>
              <a:defRPr sz="1700"/>
            </a:pPr>
            <a:endParaRPr/>
          </a:p>
          <a:p>
            <a:pPr>
              <a:defRPr sz="1700">
                <a:solidFill>
                  <a:srgbClr val="FFCC00"/>
                </a:solidFill>
              </a:defRPr>
            </a:pPr>
            <a:r>
              <a:t>X-ray photoelectron spectroscopy (XPS):</a:t>
            </a:r>
            <a:r>
              <a:rPr>
                <a:solidFill>
                  <a:srgbClr val="FF9933"/>
                </a:solidFill>
              </a:rPr>
              <a:t>  </a:t>
            </a:r>
            <a:r>
              <a:rPr>
                <a:solidFill>
                  <a:srgbClr val="FFFFFF"/>
                </a:solidFill>
              </a:rPr>
              <a:t>X-rays in, medium shallow electrons out</a:t>
            </a:r>
          </a:p>
          <a:p>
            <a:pPr>
              <a:defRPr sz="1700">
                <a:solidFill>
                  <a:srgbClr val="FF9933"/>
                </a:solidFill>
              </a:defRPr>
            </a:pPr>
            <a:endParaRPr/>
          </a:p>
          <a:p>
            <a:pPr>
              <a:defRPr sz="1700"/>
            </a:pPr>
            <a:r>
              <a:t>XPS (a.k.a. "ESCA" - Electron Spectroscopy </a:t>
            </a:r>
          </a:p>
          <a:p>
            <a:pPr>
              <a:defRPr sz="1700"/>
            </a:pPr>
            <a:r>
              <a:t>for Chemical Analysis) often preferred:</a:t>
            </a:r>
          </a:p>
          <a:p>
            <a:pPr>
              <a:defRPr sz="1700"/>
            </a:pPr>
            <a:r>
              <a:t>	</a:t>
            </a:r>
          </a:p>
          <a:p>
            <a:pPr>
              <a:defRPr sz="1700"/>
            </a:pPr>
            <a:r>
              <a:t>	Medium shallow electrons → 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Can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still identify atomic source </a:t>
            </a:r>
          </a:p>
          <a:p>
            <a:pPr>
              <a:defRPr sz="1000"/>
            </a:pPr>
            <a:endParaRPr/>
          </a:p>
          <a:p>
            <a:pPr>
              <a:defRPr sz="1700"/>
            </a:pPr>
            <a:r>
              <a:t>	   + get some bonding info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But instrument is now quite complex:</a:t>
            </a:r>
          </a:p>
        </p:txBody>
      </p:sp>
      <p:pic>
        <p:nvPicPr>
          <p:cNvPr id="73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7425" y="2203450"/>
            <a:ext cx="4278313" cy="404495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Text Box 11"/>
          <p:cNvSpPr txBox="1"/>
          <p:nvPr/>
        </p:nvSpPr>
        <p:spPr>
          <a:xfrm>
            <a:off x="4845621" y="2773363"/>
            <a:ext cx="114185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Electron Gun</a:t>
            </a:r>
          </a:p>
        </p:txBody>
      </p:sp>
      <p:sp>
        <p:nvSpPr>
          <p:cNvPr id="734" name="Text Box 12"/>
          <p:cNvSpPr txBox="1"/>
          <p:nvPr/>
        </p:nvSpPr>
        <p:spPr>
          <a:xfrm>
            <a:off x="4991095" y="5392737"/>
            <a:ext cx="819160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Al Anode</a:t>
            </a:r>
          </a:p>
        </p:txBody>
      </p:sp>
      <p:sp>
        <p:nvSpPr>
          <p:cNvPr id="735" name="Text Box 13"/>
          <p:cNvSpPr txBox="1"/>
          <p:nvPr/>
        </p:nvSpPr>
        <p:spPr>
          <a:xfrm>
            <a:off x="7707369" y="2244725"/>
            <a:ext cx="134926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Quartz Crystal</a:t>
            </a:r>
            <a:endParaRPr>
              <a:solidFill>
                <a:srgbClr val="CC3300"/>
              </a:solidFill>
            </a:endParaRP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Monochromator</a:t>
            </a:r>
          </a:p>
        </p:txBody>
      </p:sp>
      <p:sp>
        <p:nvSpPr>
          <p:cNvPr id="736" name="Text Box 14"/>
          <p:cNvSpPr txBox="1"/>
          <p:nvPr/>
        </p:nvSpPr>
        <p:spPr>
          <a:xfrm>
            <a:off x="8007600" y="3721100"/>
            <a:ext cx="93453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Analyzer</a:t>
            </a:r>
            <a:endParaRPr>
              <a:solidFill>
                <a:srgbClr val="CC3300"/>
              </a:solidFill>
            </a:endParaRP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Input Lens</a:t>
            </a:r>
          </a:p>
        </p:txBody>
      </p:sp>
      <p:sp>
        <p:nvSpPr>
          <p:cNvPr id="737" name="Rectangle 15"/>
          <p:cNvSpPr txBox="1"/>
          <p:nvPr/>
        </p:nvSpPr>
        <p:spPr>
          <a:xfrm>
            <a:off x="533400" y="5410200"/>
            <a:ext cx="3200400" cy="78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This figure (and ones to follow) courtesy of Guy Messenger,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ULVAC-PHI Inc.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4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Taking XPS apart piece by piece:</a:t>
            </a:r>
          </a:p>
        </p:txBody>
      </p:sp>
      <p:sp>
        <p:nvSpPr>
          <p:cNvPr id="74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0" y="990600"/>
            <a:ext cx="5791200" cy="1447800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High energy electron beam → Aluminum Anode</a:t>
            </a:r>
          </a:p>
          <a:p>
            <a:pPr>
              <a:defRPr sz="1100"/>
            </a:pPr>
            <a:endParaRPr/>
          </a:p>
          <a:p>
            <a:pPr>
              <a:defRPr sz="1700"/>
            </a:pPr>
            <a:r>
              <a:t>= Common way of producing "K-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" X-rays</a:t>
            </a:r>
          </a:p>
          <a:p>
            <a:pPr>
              <a:defRPr sz="1300"/>
            </a:pPr>
            <a:endParaRPr/>
          </a:p>
          <a:p>
            <a:pPr>
              <a:defRPr sz="1700"/>
            </a:pPr>
            <a:r>
              <a:t>But X-rays span energy range - So they are then filtered:</a:t>
            </a:r>
          </a:p>
        </p:txBody>
      </p:sp>
      <p:pic>
        <p:nvPicPr>
          <p:cNvPr id="74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11458" r="55696" b="18839"/>
          <a:stretch>
            <a:fillRect/>
          </a:stretch>
        </p:blipFill>
        <p:spPr>
          <a:xfrm>
            <a:off x="314325" y="914400"/>
            <a:ext cx="1895476" cy="2819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Text Box 5"/>
          <p:cNvSpPr txBox="1"/>
          <p:nvPr/>
        </p:nvSpPr>
        <p:spPr>
          <a:xfrm>
            <a:off x="692721" y="1020762"/>
            <a:ext cx="1141858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Electron Gun</a:t>
            </a:r>
          </a:p>
        </p:txBody>
      </p:sp>
      <p:sp>
        <p:nvSpPr>
          <p:cNvPr id="744" name="Text Box 6"/>
          <p:cNvSpPr txBox="1"/>
          <p:nvPr/>
        </p:nvSpPr>
        <p:spPr>
          <a:xfrm>
            <a:off x="390520" y="3276600"/>
            <a:ext cx="81916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Al Anode</a:t>
            </a:r>
          </a:p>
        </p:txBody>
      </p:sp>
      <p:pic>
        <p:nvPicPr>
          <p:cNvPr id="74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r="30760" b="18839"/>
          <a:stretch>
            <a:fillRect/>
          </a:stretch>
        </p:blipFill>
        <p:spPr>
          <a:xfrm>
            <a:off x="2590800" y="2965450"/>
            <a:ext cx="2962276" cy="3282950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Text Box 12"/>
          <p:cNvSpPr txBox="1"/>
          <p:nvPr/>
        </p:nvSpPr>
        <p:spPr>
          <a:xfrm>
            <a:off x="2924232" y="3141663"/>
            <a:ext cx="134926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Quartz Crystal</a:t>
            </a:r>
            <a:endParaRPr>
              <a:solidFill>
                <a:srgbClr val="CC3300"/>
              </a:solidFill>
            </a:endParaRP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Monochromator</a:t>
            </a:r>
          </a:p>
        </p:txBody>
      </p:sp>
      <p:sp>
        <p:nvSpPr>
          <p:cNvPr id="747" name="Rectangle 14"/>
          <p:cNvSpPr txBox="1"/>
          <p:nvPr/>
        </p:nvSpPr>
        <p:spPr>
          <a:xfrm>
            <a:off x="5638800" y="3581400"/>
            <a:ext cx="3429000" cy="225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Periodic atomic structure of Quartz crystal reflects only certain X-ray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l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= 0.83386 nm </a:t>
            </a:r>
            <a:r>
              <a:rPr i="1">
                <a:latin typeface="+mj-lt"/>
                <a:ea typeface="+mj-ea"/>
                <a:cs typeface="+mj-cs"/>
                <a:sym typeface="Arial"/>
              </a:rPr>
              <a:t>→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1.5867 keV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spcBef>
                <a:spcPts val="300"/>
              </a:spcBef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Mirror is curved to focus those reflected X-rays onto sample:</a:t>
            </a:r>
          </a:p>
        </p:txBody>
      </p:sp>
      <p:sp>
        <p:nvSpPr>
          <p:cNvPr id="748" name="Text Box 15"/>
          <p:cNvSpPr txBox="1"/>
          <p:nvPr/>
        </p:nvSpPr>
        <p:spPr>
          <a:xfrm>
            <a:off x="381000" y="5410200"/>
            <a:ext cx="1828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(Source: ULVAC-PHI)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5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200400" y="533400"/>
            <a:ext cx="5791200" cy="3059584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Where focused X-ray beam (</a:t>
            </a:r>
            <a:r>
              <a:rPr>
                <a:solidFill>
                  <a:srgbClr val="FF66FF"/>
                </a:solidFill>
              </a:rPr>
              <a:t>pink</a:t>
            </a:r>
            <a:r>
              <a:t>)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Creates electrons (</a:t>
            </a:r>
            <a:r>
              <a:rPr>
                <a:solidFill>
                  <a:srgbClr val="FFFF00"/>
                </a:solidFill>
              </a:rPr>
              <a:t>yellow</a:t>
            </a:r>
            <a:r>
              <a:t>)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Which are analyzed by passing through electric fields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(Same idea but slightly different geometry than Auger CMA)</a:t>
            </a:r>
          </a:p>
        </p:txBody>
      </p:sp>
      <p:pic>
        <p:nvPicPr>
          <p:cNvPr id="7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0964"/>
          <a:stretch>
            <a:fillRect/>
          </a:stretch>
        </p:blipFill>
        <p:spPr>
          <a:xfrm>
            <a:off x="533400" y="381000"/>
            <a:ext cx="2525714" cy="4044950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Text Box 8"/>
          <p:cNvSpPr txBox="1"/>
          <p:nvPr/>
        </p:nvSpPr>
        <p:spPr>
          <a:xfrm>
            <a:off x="1851274" y="1898650"/>
            <a:ext cx="93454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Analyzer</a:t>
            </a:r>
            <a:endParaRPr>
              <a:solidFill>
                <a:srgbClr val="CC3300"/>
              </a:solidFill>
            </a:endParaRP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Input Lens</a:t>
            </a:r>
          </a:p>
        </p:txBody>
      </p:sp>
      <p:sp>
        <p:nvSpPr>
          <p:cNvPr id="754" name="Rectangle 10"/>
          <p:cNvSpPr txBox="1"/>
          <p:nvPr/>
        </p:nvSpPr>
        <p:spPr>
          <a:xfrm>
            <a:off x="533400" y="4953000"/>
            <a:ext cx="8305800" cy="93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X-ray spot size on sample ~ 10 microns (over which area the info is averaged)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5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defRPr sz="17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	But that beam can then be scanned over larger area of sample:</a:t>
            </a:r>
          </a:p>
        </p:txBody>
      </p:sp>
      <p:sp>
        <p:nvSpPr>
          <p:cNvPr id="755" name="Text Box 11"/>
          <p:cNvSpPr txBox="1"/>
          <p:nvPr/>
        </p:nvSpPr>
        <p:spPr>
          <a:xfrm>
            <a:off x="762000" y="4419600"/>
            <a:ext cx="1828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(Source: ULVAC-PHI)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Rectangle 5"/>
          <p:cNvSpPr txBox="1"/>
          <p:nvPr/>
        </p:nvSpPr>
        <p:spPr>
          <a:xfrm>
            <a:off x="304800" y="65334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58" name="Rectangle 2"/>
          <p:cNvSpPr txBox="1">
            <a:spLocks noGrp="1"/>
          </p:cNvSpPr>
          <p:nvPr>
            <p:ph type="title"/>
          </p:nvPr>
        </p:nvSpPr>
        <p:spPr>
          <a:xfrm>
            <a:off x="304800" y="-25400"/>
            <a:ext cx="8534400" cy="55527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And now it really gets interesting:</a:t>
            </a:r>
          </a:p>
        </p:txBody>
      </p:sp>
      <p:pic>
        <p:nvPicPr>
          <p:cNvPr id="759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rcRect l="5638" r="6646"/>
          <a:stretch>
            <a:fillRect/>
          </a:stretch>
        </p:blipFill>
        <p:spPr>
          <a:xfrm>
            <a:off x="3003550" y="566737"/>
            <a:ext cx="3321051" cy="286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Picture 21" descr="Picture 21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3581400"/>
            <a:ext cx="5116513" cy="2817814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Text Box 22"/>
          <p:cNvSpPr txBox="1"/>
          <p:nvPr/>
        </p:nvSpPr>
        <p:spPr>
          <a:xfrm>
            <a:off x="3550612" y="3763962"/>
            <a:ext cx="92835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Al X-rays</a:t>
            </a:r>
          </a:p>
        </p:txBody>
      </p:sp>
      <p:sp>
        <p:nvSpPr>
          <p:cNvPr id="762" name="Text Box 23"/>
          <p:cNvSpPr txBox="1"/>
          <p:nvPr/>
        </p:nvSpPr>
        <p:spPr>
          <a:xfrm>
            <a:off x="152400" y="2286000"/>
            <a:ext cx="2819400" cy="1025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1) Electron beam raster scans across Al anode</a:t>
            </a:r>
            <a:endParaRPr>
              <a:solidFill>
                <a:srgbClr val="CC3300"/>
              </a:solidFill>
            </a:endParaRPr>
          </a:p>
          <a:p>
            <a:pPr>
              <a:defRPr sz="900">
                <a:solidFill>
                  <a:srgbClr val="FFFFFF"/>
                </a:solidFill>
              </a:defRPr>
            </a:pPr>
            <a:endParaRPr/>
          </a:p>
          <a:p>
            <a:pPr>
              <a:defRPr sz="1400">
                <a:solidFill>
                  <a:srgbClr val="FFFFFF"/>
                </a:solidFill>
              </a:defRPr>
            </a:pPr>
            <a:r>
              <a:t>Creates raster scanned </a:t>
            </a:r>
            <a:endParaRPr>
              <a:solidFill>
                <a:srgbClr val="CC3300"/>
              </a:solidFill>
            </a:endParaRPr>
          </a:p>
          <a:p>
            <a:pPr>
              <a:defRPr sz="1400">
                <a:solidFill>
                  <a:srgbClr val="FFFFFF"/>
                </a:solidFill>
              </a:defRPr>
            </a:pPr>
            <a:r>
              <a:t>spot of emitted X-rays</a:t>
            </a:r>
          </a:p>
        </p:txBody>
      </p:sp>
      <p:sp>
        <p:nvSpPr>
          <p:cNvPr id="763" name="Text Box 24"/>
          <p:cNvSpPr txBox="1"/>
          <p:nvPr/>
        </p:nvSpPr>
        <p:spPr>
          <a:xfrm>
            <a:off x="1724020" y="6019800"/>
            <a:ext cx="81916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t>Al Anode</a:t>
            </a:r>
          </a:p>
        </p:txBody>
      </p:sp>
      <p:sp>
        <p:nvSpPr>
          <p:cNvPr id="764" name="Text Box 25"/>
          <p:cNvSpPr txBox="1"/>
          <p:nvPr/>
        </p:nvSpPr>
        <p:spPr>
          <a:xfrm>
            <a:off x="6403975" y="1143000"/>
            <a:ext cx="2701925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2) X-ray beam from changing spot reflects off Quartz crystal at changing angle</a:t>
            </a:r>
          </a:p>
        </p:txBody>
      </p:sp>
      <p:sp>
        <p:nvSpPr>
          <p:cNvPr id="765" name="Text Box 26"/>
          <p:cNvSpPr txBox="1"/>
          <p:nvPr/>
        </p:nvSpPr>
        <p:spPr>
          <a:xfrm>
            <a:off x="4751903" y="5562600"/>
            <a:ext cx="70699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t>Sample</a:t>
            </a:r>
          </a:p>
        </p:txBody>
      </p:sp>
      <p:sp>
        <p:nvSpPr>
          <p:cNvPr id="766" name="Text Box 27"/>
          <p:cNvSpPr txBox="1"/>
          <p:nvPr/>
        </p:nvSpPr>
        <p:spPr>
          <a:xfrm>
            <a:off x="7162800" y="3733800"/>
            <a:ext cx="1828800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3) Which produces single energy X-ray beam that raster scans across sample</a:t>
            </a:r>
          </a:p>
        </p:txBody>
      </p:sp>
      <p:sp>
        <p:nvSpPr>
          <p:cNvPr id="767" name="Text Box 28"/>
          <p:cNvSpPr txBox="1"/>
          <p:nvPr/>
        </p:nvSpPr>
        <p:spPr>
          <a:xfrm>
            <a:off x="3143136" y="961806"/>
            <a:ext cx="99361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Electron Gun</a:t>
            </a:r>
          </a:p>
        </p:txBody>
      </p:sp>
      <p:sp>
        <p:nvSpPr>
          <p:cNvPr id="768" name="Text Box 29"/>
          <p:cNvSpPr txBox="1"/>
          <p:nvPr/>
        </p:nvSpPr>
        <p:spPr>
          <a:xfrm>
            <a:off x="5191219" y="609600"/>
            <a:ext cx="1171388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Quartz Crystal</a:t>
            </a:r>
            <a:endParaRPr>
              <a:solidFill>
                <a:srgbClr val="CC330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Monochromator</a:t>
            </a:r>
          </a:p>
        </p:txBody>
      </p:sp>
      <p:sp>
        <p:nvSpPr>
          <p:cNvPr id="769" name="Text Box 30"/>
          <p:cNvSpPr txBox="1"/>
          <p:nvPr/>
        </p:nvSpPr>
        <p:spPr>
          <a:xfrm>
            <a:off x="5318157" y="1600200"/>
            <a:ext cx="815912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Analyzer</a:t>
            </a:r>
            <a:endParaRPr>
              <a:solidFill>
                <a:srgbClr val="CC3300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Input Lens</a:t>
            </a:r>
          </a:p>
        </p:txBody>
      </p:sp>
      <p:sp>
        <p:nvSpPr>
          <p:cNvPr id="770" name="Line 31"/>
          <p:cNvSpPr/>
          <p:nvPr/>
        </p:nvSpPr>
        <p:spPr>
          <a:xfrm>
            <a:off x="4838699" y="3244850"/>
            <a:ext cx="328614" cy="1833564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71" name="Line 32"/>
          <p:cNvSpPr/>
          <p:nvPr/>
        </p:nvSpPr>
        <p:spPr>
          <a:xfrm flipH="1">
            <a:off x="3689349" y="2789238"/>
            <a:ext cx="336552" cy="1978026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72" name="Oval 33"/>
          <p:cNvSpPr/>
          <p:nvPr/>
        </p:nvSpPr>
        <p:spPr>
          <a:xfrm rot="366559">
            <a:off x="3833812" y="2703513"/>
            <a:ext cx="277813" cy="13017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73" name="Oval 34"/>
          <p:cNvSpPr/>
          <p:nvPr/>
        </p:nvSpPr>
        <p:spPr>
          <a:xfrm rot="366559">
            <a:off x="4683125" y="3160713"/>
            <a:ext cx="277815" cy="131763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74" name="Text Box 35"/>
          <p:cNvSpPr txBox="1"/>
          <p:nvPr/>
        </p:nvSpPr>
        <p:spPr>
          <a:xfrm>
            <a:off x="7315200" y="5257800"/>
            <a:ext cx="182880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4) Yielding electrons whose energy is analyzed</a:t>
            </a:r>
          </a:p>
        </p:txBody>
      </p:sp>
      <p:sp>
        <p:nvSpPr>
          <p:cNvPr id="775" name="Text Box 36"/>
          <p:cNvSpPr txBox="1"/>
          <p:nvPr/>
        </p:nvSpPr>
        <p:spPr>
          <a:xfrm>
            <a:off x="0" y="5638800"/>
            <a:ext cx="1828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(Source: ULVAC-PHI)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1" animBg="1" advAuto="0"/>
      <p:bldP spid="762" grpId="2" animBg="1" advAuto="0"/>
      <p:bldP spid="763" grpId="3" animBg="1" advAuto="0"/>
      <p:bldP spid="764" grpId="4" animBg="1" advAuto="0"/>
      <p:bldP spid="765" grpId="5" animBg="1" advAuto="0"/>
      <p:bldP spid="766" grpId="6" animBg="1" advAuto="0"/>
      <p:bldP spid="770" grpId="7" animBg="1" advAuto="0"/>
      <p:bldP spid="771" grpId="8" animBg="1" advAuto="0"/>
      <p:bldP spid="772" grpId="9" animBg="1" advAuto="0"/>
      <p:bldP spid="773" grpId="10" animBg="1" advAuto="0"/>
      <p:bldP spid="774" grpId="11" animBg="1" advAuto="0"/>
      <p:bldP spid="775" grpId="1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7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resulting XPS instrument requires a lot of hardware:</a:t>
            </a:r>
          </a:p>
        </p:txBody>
      </p:sp>
      <p:pic>
        <p:nvPicPr>
          <p:cNvPr id="779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3157538"/>
            <a:ext cx="3962400" cy="3232151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Text Box 37"/>
          <p:cNvSpPr txBox="1"/>
          <p:nvPr/>
        </p:nvSpPr>
        <p:spPr>
          <a:xfrm>
            <a:off x="7239000" y="4006850"/>
            <a:ext cx="1905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CC00"/>
                </a:solidFill>
              </a:defRPr>
            </a:lvl1pPr>
          </a:lstStyle>
          <a:p>
            <a:r>
              <a:t>Monochromator</a:t>
            </a:r>
          </a:p>
        </p:txBody>
      </p:sp>
      <p:sp>
        <p:nvSpPr>
          <p:cNvPr id="781" name="Text Box 38"/>
          <p:cNvSpPr txBox="1"/>
          <p:nvPr/>
        </p:nvSpPr>
        <p:spPr>
          <a:xfrm>
            <a:off x="6705600" y="6064250"/>
            <a:ext cx="1204913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CC00"/>
                </a:solidFill>
              </a:defRPr>
            </a:lvl1pPr>
          </a:lstStyle>
          <a:p>
            <a:r>
              <a:t>Anode</a:t>
            </a:r>
          </a:p>
        </p:txBody>
      </p:sp>
      <p:sp>
        <p:nvSpPr>
          <p:cNvPr id="782" name="Text Box 39"/>
          <p:cNvSpPr txBox="1"/>
          <p:nvPr/>
        </p:nvSpPr>
        <p:spPr>
          <a:xfrm>
            <a:off x="5562600" y="4965700"/>
            <a:ext cx="914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CC00"/>
                </a:solidFill>
              </a:defRPr>
            </a:lvl1pPr>
          </a:lstStyle>
          <a:p>
            <a:r>
              <a:t>E-Gun</a:t>
            </a:r>
          </a:p>
        </p:txBody>
      </p:sp>
      <p:pic>
        <p:nvPicPr>
          <p:cNvPr id="783" name="Picture 41" descr="Picture 4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05" y="652527"/>
            <a:ext cx="4748920" cy="3567108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Line 60"/>
          <p:cNvSpPr/>
          <p:nvPr/>
        </p:nvSpPr>
        <p:spPr>
          <a:xfrm flipV="1">
            <a:off x="892449" y="3268303"/>
            <a:ext cx="285141" cy="11989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85" name="Text Box 70"/>
          <p:cNvSpPr txBox="1"/>
          <p:nvPr/>
        </p:nvSpPr>
        <p:spPr>
          <a:xfrm>
            <a:off x="4953000" y="685799"/>
            <a:ext cx="3962400" cy="2240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120000"/>
              </a:lnSpc>
              <a:defRPr sz="1400">
                <a:solidFill>
                  <a:srgbClr val="FFFFFF"/>
                </a:solidFill>
              </a:defRPr>
            </a:pPr>
            <a:r>
              <a:t>Vacuum Chamber Configuration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1.  Scanning X-ray source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2.  Electron energy analyzer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3.  Optional C</a:t>
            </a:r>
            <a:r>
              <a:rPr baseline="-25000"/>
              <a:t>60</a:t>
            </a:r>
            <a:r>
              <a:t> sputter ion gun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4.  Argon sputter ion gun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5.  Sample introduction chamber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6.  Five axis automated sample manipulator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7.  Optical microscope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8.  Optional dual anode x-ray source</a:t>
            </a:r>
            <a:endParaRPr>
              <a:solidFill>
                <a:srgbClr val="CC3300"/>
              </a:solidFill>
            </a:endParaRPr>
          </a:p>
          <a:p>
            <a:pPr marL="457200" indent="-457200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t>9.  Optional UV light source for UPS</a:t>
            </a:r>
          </a:p>
        </p:txBody>
      </p:sp>
      <p:sp>
        <p:nvSpPr>
          <p:cNvPr id="786" name="Text Box 71"/>
          <p:cNvSpPr txBox="1"/>
          <p:nvPr/>
        </p:nvSpPr>
        <p:spPr>
          <a:xfrm>
            <a:off x="1447800" y="5257800"/>
            <a:ext cx="18288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(Source: ULVAC-PHI)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8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 seemingly big problem with all of those spectroscopies:</a:t>
            </a:r>
          </a:p>
        </p:txBody>
      </p:sp>
      <p:sp>
        <p:nvSpPr>
          <p:cNvPr id="790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762000"/>
            <a:ext cx="8458200" cy="5853465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What happened to the required triangulations to get precise positions?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	It was lost because either probe or response beam was too broad!!!</a:t>
            </a:r>
          </a:p>
          <a:p>
            <a:pPr>
              <a:defRPr sz="2200"/>
            </a:pPr>
            <a:endParaRPr/>
          </a:p>
          <a:p>
            <a:pPr>
              <a:defRPr sz="1800"/>
            </a:pPr>
            <a:r>
              <a:t>Yes, but we can partially make up for that:</a:t>
            </a:r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	In addition to telling you what atoms a sample is made of</a:t>
            </a:r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	spectroscopies using valence/near-valence electrons also give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bonding</a:t>
            </a:r>
          </a:p>
          <a:p>
            <a:pPr>
              <a:defRPr sz="2600"/>
            </a:pPr>
            <a:endParaRPr/>
          </a:p>
          <a:p>
            <a:pPr>
              <a:defRPr sz="1800"/>
            </a:pPr>
            <a:r>
              <a:t>From known bonding, you can begin to construct the overall structure:</a:t>
            </a:r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	Si's are bonded to O, O's is bonded to H  . . . .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	At least, should work for fairly simple nanostructures</a:t>
            </a:r>
          </a:p>
          <a:p>
            <a:pPr>
              <a:defRPr sz="2200"/>
            </a:pPr>
            <a:endParaRPr/>
          </a:p>
          <a:p>
            <a:pPr>
              <a:defRPr sz="1800"/>
            </a:pPr>
            <a:r>
              <a:t>DIFFICULT, yes, but it's how most nanostructures were originally determined!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"A Hands-on Introduction to Nanoscience: WeCanFigureThisOut.org/NANO/Nano_home.htm</a:t>
            </a:r>
          </a:p>
        </p:txBody>
      </p:sp>
      <p:sp>
        <p:nvSpPr>
          <p:cNvPr id="79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OK, but something still seems to be missing!</a:t>
            </a:r>
          </a:p>
        </p:txBody>
      </p:sp>
      <p:sp>
        <p:nvSpPr>
          <p:cNvPr id="79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534400" cy="5929785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I've shown techniques for measuring nano things on surfaces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I've shown how to measure nanoscale composition &amp; bonding of samples</a:t>
            </a:r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But how do you figure out the structure of very complex nano things?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	</a:t>
            </a:r>
          </a:p>
          <a:p>
            <a:pPr>
              <a:defRPr sz="1800"/>
            </a:pPr>
            <a:r>
              <a:t>	How were things like THIS figured out</a:t>
            </a:r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			 (i.e. DNA &amp; proteins)?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Essential techniques are: </a:t>
            </a:r>
            <a:r>
              <a:rPr b="1">
                <a:solidFill>
                  <a:srgbClr val="FFD917"/>
                </a:solidFill>
                <a:latin typeface="Tahoma"/>
                <a:ea typeface="Tahoma"/>
                <a:cs typeface="Tahoma"/>
                <a:sym typeface="Tahoma"/>
              </a:rPr>
              <a:t>X-ray and electron diffraction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	Tricky to explain, very difficult to interpret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			But, in the right hands, they can be golden</a:t>
            </a:r>
          </a:p>
        </p:txBody>
      </p:sp>
      <p:pic>
        <p:nvPicPr>
          <p:cNvPr id="7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2514600"/>
            <a:ext cx="2759075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798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They exploit wave nature of both X-rays and electrons:</a:t>
            </a:r>
          </a:p>
        </p:txBody>
      </p:sp>
      <p:sp>
        <p:nvSpPr>
          <p:cNvPr id="79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74725"/>
            <a:ext cx="8534400" cy="5695172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From lecture 2, every position on a wave acts like a vibrating point</a:t>
            </a:r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	Producing expanding circular waves</a:t>
            </a:r>
          </a:p>
          <a:p>
            <a:pPr>
              <a:defRPr sz="1300"/>
            </a:pPr>
            <a:endParaRPr/>
          </a:p>
          <a:p>
            <a:pPr>
              <a:defRPr sz="1800"/>
            </a:pPr>
            <a:r>
              <a:t>		When points are in line &amp; in phase, sum of circles =&gt; plane wave</a:t>
            </a:r>
          </a:p>
          <a:p>
            <a:pPr>
              <a:defRPr sz="2600"/>
            </a:pPr>
            <a:endParaRPr/>
          </a:p>
          <a:p>
            <a:pPr>
              <a:defRPr sz="1800"/>
            </a:pPr>
            <a:r>
              <a:t>Waves from vibrations at one point =&gt; vibrations (+ waves) from adjacent points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That’s getting a bit complicated – We need an intuitive example: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Remember my rule that “a wave is wave is a wave”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So imagine loud sound causing bell to ring:</a:t>
            </a:r>
          </a:p>
        </p:txBody>
      </p:sp>
      <p:pic>
        <p:nvPicPr>
          <p:cNvPr id="8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4784725"/>
            <a:ext cx="827088" cy="104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4784725"/>
            <a:ext cx="1022350" cy="1022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5" name="Group 81"/>
          <p:cNvGrpSpPr/>
          <p:nvPr/>
        </p:nvGrpSpPr>
        <p:grpSpPr>
          <a:xfrm>
            <a:off x="6795565" y="4327525"/>
            <a:ext cx="1205437" cy="1905000"/>
            <a:chOff x="0" y="0"/>
            <a:chExt cx="1205435" cy="1905000"/>
          </a:xfrm>
        </p:grpSpPr>
        <p:sp>
          <p:nvSpPr>
            <p:cNvPr id="802" name="Block Arc 8"/>
            <p:cNvSpPr/>
            <p:nvPr/>
          </p:nvSpPr>
          <p:spPr>
            <a:xfrm rot="5400000">
              <a:off x="-156105" y="705387"/>
              <a:ext cx="1190627" cy="57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02"/>
                  </a:moveTo>
                  <a:cubicBezTo>
                    <a:pt x="0" y="9448"/>
                    <a:pt x="4835" y="0"/>
                    <a:pt x="10800" y="0"/>
                  </a:cubicBezTo>
                  <a:cubicBezTo>
                    <a:pt x="16765" y="0"/>
                    <a:pt x="21600" y="9448"/>
                    <a:pt x="21600" y="21102"/>
                  </a:cubicBezTo>
                  <a:cubicBezTo>
                    <a:pt x="21600" y="21268"/>
                    <a:pt x="21599" y="21434"/>
                    <a:pt x="21597" y="21600"/>
                  </a:cubicBezTo>
                  <a:lnTo>
                    <a:pt x="21048" y="21575"/>
                  </a:lnTo>
                  <a:cubicBezTo>
                    <a:pt x="21182" y="10553"/>
                    <a:pt x="16702" y="1407"/>
                    <a:pt x="11043" y="1146"/>
                  </a:cubicBezTo>
                  <a:cubicBezTo>
                    <a:pt x="5383" y="885"/>
                    <a:pt x="686" y="9609"/>
                    <a:pt x="552" y="20630"/>
                  </a:cubicBezTo>
                  <a:cubicBezTo>
                    <a:pt x="550" y="20788"/>
                    <a:pt x="549" y="20945"/>
                    <a:pt x="549" y="21102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3" name="Block Arc 9"/>
            <p:cNvSpPr/>
            <p:nvPr/>
          </p:nvSpPr>
          <p:spPr>
            <a:xfrm rot="5400000">
              <a:off x="-115627" y="830000"/>
              <a:ext cx="476251" cy="24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34"/>
                  </a:moveTo>
                  <a:cubicBezTo>
                    <a:pt x="0" y="9462"/>
                    <a:pt x="4835" y="0"/>
                    <a:pt x="10800" y="0"/>
                  </a:cubicBezTo>
                  <a:cubicBezTo>
                    <a:pt x="16765" y="0"/>
                    <a:pt x="21600" y="9462"/>
                    <a:pt x="21600" y="21134"/>
                  </a:cubicBezTo>
                  <a:cubicBezTo>
                    <a:pt x="21600" y="21289"/>
                    <a:pt x="21599" y="21445"/>
                    <a:pt x="21597" y="21600"/>
                  </a:cubicBezTo>
                  <a:lnTo>
                    <a:pt x="21014" y="21575"/>
                  </a:lnTo>
                  <a:cubicBezTo>
                    <a:pt x="21138" y="10532"/>
                    <a:pt x="16666" y="1383"/>
                    <a:pt x="11025" y="1139"/>
                  </a:cubicBezTo>
                  <a:cubicBezTo>
                    <a:pt x="5384" y="896"/>
                    <a:pt x="710" y="9650"/>
                    <a:pt x="586" y="20693"/>
                  </a:cubicBezTo>
                  <a:cubicBezTo>
                    <a:pt x="584" y="20840"/>
                    <a:pt x="584" y="20987"/>
                    <a:pt x="584" y="21134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804" name="Block Arc 10"/>
            <p:cNvSpPr/>
            <p:nvPr/>
          </p:nvSpPr>
          <p:spPr>
            <a:xfrm rot="5400000">
              <a:off x="-97756" y="601809"/>
              <a:ext cx="1905001" cy="70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49"/>
                  </a:moveTo>
                  <a:cubicBezTo>
                    <a:pt x="0" y="9379"/>
                    <a:pt x="4835" y="0"/>
                    <a:pt x="10800" y="0"/>
                  </a:cubicBezTo>
                  <a:cubicBezTo>
                    <a:pt x="16765" y="0"/>
                    <a:pt x="21600" y="9379"/>
                    <a:pt x="21600" y="20949"/>
                  </a:cubicBezTo>
                  <a:cubicBezTo>
                    <a:pt x="21600" y="21166"/>
                    <a:pt x="21598" y="21383"/>
                    <a:pt x="21595" y="21600"/>
                  </a:cubicBezTo>
                  <a:lnTo>
                    <a:pt x="21178" y="21575"/>
                  </a:lnTo>
                  <a:cubicBezTo>
                    <a:pt x="21359" y="10636"/>
                    <a:pt x="16860" y="1488"/>
                    <a:pt x="11128" y="1142"/>
                  </a:cubicBezTo>
                  <a:cubicBezTo>
                    <a:pt x="5396" y="796"/>
                    <a:pt x="603" y="9384"/>
                    <a:pt x="422" y="20323"/>
                  </a:cubicBezTo>
                  <a:cubicBezTo>
                    <a:pt x="419" y="20532"/>
                    <a:pt x="417" y="20740"/>
                    <a:pt x="417" y="20949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808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watch as wave progresses by one bell:</a:t>
            </a:r>
          </a:p>
        </p:txBody>
      </p:sp>
      <p:sp>
        <p:nvSpPr>
          <p:cNvPr id="80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74725"/>
            <a:ext cx="8534400" cy="5440773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Pulse of sound:				Now past the bell, causing it to ring: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Now imagine a GROUP of DIFFERENTLY SIZED bells</a:t>
            </a:r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	(different size bells = different atoms of a molecule):	</a:t>
            </a:r>
          </a:p>
        </p:txBody>
      </p:sp>
      <p:pic>
        <p:nvPicPr>
          <p:cNvPr id="81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95468">
            <a:off x="239713" y="1590675"/>
            <a:ext cx="827088" cy="104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2971800"/>
            <a:ext cx="1022350" cy="1022350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traight Connector 12"/>
          <p:cNvSpPr/>
          <p:nvPr/>
        </p:nvSpPr>
        <p:spPr>
          <a:xfrm flipH="1">
            <a:off x="990600" y="1828799"/>
            <a:ext cx="1371600" cy="16002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3" name="Straight Connector 13"/>
          <p:cNvSpPr/>
          <p:nvPr/>
        </p:nvSpPr>
        <p:spPr>
          <a:xfrm flipH="1">
            <a:off x="1355724" y="2133600"/>
            <a:ext cx="1316039" cy="1554164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4" name="Straight Connector 14"/>
          <p:cNvSpPr/>
          <p:nvPr/>
        </p:nvSpPr>
        <p:spPr>
          <a:xfrm flipH="1">
            <a:off x="1681163" y="2438399"/>
            <a:ext cx="1295400" cy="15240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815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95468">
            <a:off x="4648200" y="1743075"/>
            <a:ext cx="827088" cy="1047750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Donut 20"/>
          <p:cNvSpPr/>
          <p:nvPr/>
        </p:nvSpPr>
        <p:spPr>
          <a:xfrm>
            <a:off x="6477000" y="3048000"/>
            <a:ext cx="1143000" cy="106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85" y="10800"/>
                </a:moveTo>
                <a:cubicBezTo>
                  <a:pt x="385" y="16537"/>
                  <a:pt x="5048" y="21187"/>
                  <a:pt x="10800" y="21187"/>
                </a:cubicBezTo>
                <a:cubicBezTo>
                  <a:pt x="16552" y="21187"/>
                  <a:pt x="21215" y="16537"/>
                  <a:pt x="21215" y="10800"/>
                </a:cubicBezTo>
                <a:cubicBezTo>
                  <a:pt x="21215" y="5063"/>
                  <a:pt x="16552" y="413"/>
                  <a:pt x="10800" y="413"/>
                </a:cubicBezTo>
                <a:cubicBezTo>
                  <a:pt x="5048" y="413"/>
                  <a:pt x="385" y="5063"/>
                  <a:pt x="385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817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5125" y="3263900"/>
            <a:ext cx="685800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Donut 22"/>
          <p:cNvSpPr/>
          <p:nvPr/>
        </p:nvSpPr>
        <p:spPr>
          <a:xfrm>
            <a:off x="6121400" y="2671763"/>
            <a:ext cx="1828800" cy="1814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09" y="10800"/>
                </a:moveTo>
                <a:cubicBezTo>
                  <a:pt x="409" y="16537"/>
                  <a:pt x="5061" y="21187"/>
                  <a:pt x="10800" y="21187"/>
                </a:cubicBezTo>
                <a:cubicBezTo>
                  <a:pt x="16539" y="21187"/>
                  <a:pt x="21191" y="16537"/>
                  <a:pt x="21191" y="10800"/>
                </a:cubicBezTo>
                <a:cubicBezTo>
                  <a:pt x="21191" y="5063"/>
                  <a:pt x="16539" y="413"/>
                  <a:pt x="10800" y="413"/>
                </a:cubicBezTo>
                <a:cubicBezTo>
                  <a:pt x="5061" y="413"/>
                  <a:pt x="409" y="5063"/>
                  <a:pt x="409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9" name="Donut 23"/>
          <p:cNvSpPr/>
          <p:nvPr/>
        </p:nvSpPr>
        <p:spPr>
          <a:xfrm>
            <a:off x="5791200" y="2362200"/>
            <a:ext cx="2489200" cy="243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7" y="10800"/>
                </a:moveTo>
                <a:cubicBezTo>
                  <a:pt x="227" y="16636"/>
                  <a:pt x="4961" y="21368"/>
                  <a:pt x="10800" y="21368"/>
                </a:cubicBezTo>
                <a:cubicBezTo>
                  <a:pt x="16639" y="21368"/>
                  <a:pt x="21373" y="16636"/>
                  <a:pt x="21373" y="10800"/>
                </a:cubicBezTo>
                <a:cubicBezTo>
                  <a:pt x="21373" y="4964"/>
                  <a:pt x="16639" y="232"/>
                  <a:pt x="10800" y="232"/>
                </a:cubicBezTo>
                <a:cubicBezTo>
                  <a:pt x="4961" y="232"/>
                  <a:pt x="227" y="4964"/>
                  <a:pt x="227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0" name="Straight Connector 27"/>
          <p:cNvSpPr/>
          <p:nvPr/>
        </p:nvSpPr>
        <p:spPr>
          <a:xfrm flipH="1">
            <a:off x="6781800" y="3200399"/>
            <a:ext cx="1371600" cy="16002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1" name="Straight Connector 28"/>
          <p:cNvSpPr/>
          <p:nvPr/>
        </p:nvSpPr>
        <p:spPr>
          <a:xfrm flipH="1">
            <a:off x="7146924" y="3505200"/>
            <a:ext cx="1316038" cy="1554164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2" name="Straight Connector 29"/>
          <p:cNvSpPr/>
          <p:nvPr/>
        </p:nvSpPr>
        <p:spPr>
          <a:xfrm flipH="1">
            <a:off x="7472362" y="3809999"/>
            <a:ext cx="1295401" cy="15240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151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Do BOTH probe &amp; sensor have to be direction sensitive? No!</a:t>
            </a:r>
          </a:p>
        </p:txBody>
      </p:sp>
      <p:sp>
        <p:nvSpPr>
          <p:cNvPr id="15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990600"/>
            <a:ext cx="8763000" cy="609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Non-directional source:				Non-directional sensor:</a:t>
            </a:r>
          </a:p>
        </p:txBody>
      </p:sp>
      <p:pic>
        <p:nvPicPr>
          <p:cNvPr id="15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27238"/>
            <a:ext cx="1295400" cy="97313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6"/>
          <p:cNvSpPr txBox="1"/>
          <p:nvPr/>
        </p:nvSpPr>
        <p:spPr>
          <a:xfrm>
            <a:off x="3114675" y="3581400"/>
            <a:ext cx="457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55" name="Line 7"/>
          <p:cNvSpPr/>
          <p:nvPr/>
        </p:nvSpPr>
        <p:spPr>
          <a:xfrm>
            <a:off x="3505200" y="2133600"/>
            <a:ext cx="0" cy="9906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6" name="Line 9"/>
          <p:cNvSpPr/>
          <p:nvPr/>
        </p:nvSpPr>
        <p:spPr>
          <a:xfrm flipH="1">
            <a:off x="1523999" y="3856037"/>
            <a:ext cx="1600202" cy="45720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157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276996">
            <a:off x="206375" y="4049712"/>
            <a:ext cx="1300163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ounded Rectangle 16"/>
          <p:cNvSpPr/>
          <p:nvPr/>
        </p:nvSpPr>
        <p:spPr>
          <a:xfrm>
            <a:off x="3449637" y="3276600"/>
            <a:ext cx="152401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59" name="Straight Arrow Connector 18"/>
          <p:cNvSpPr/>
          <p:nvPr/>
        </p:nvSpPr>
        <p:spPr>
          <a:xfrm>
            <a:off x="1447799" y="2636838"/>
            <a:ext cx="457202" cy="3048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0" name="Straight Arrow Connector 19"/>
          <p:cNvSpPr/>
          <p:nvPr/>
        </p:nvSpPr>
        <p:spPr>
          <a:xfrm flipV="1">
            <a:off x="1447799" y="2179638"/>
            <a:ext cx="533402" cy="2286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1" name="Straight Arrow Connector 24"/>
          <p:cNvSpPr/>
          <p:nvPr/>
        </p:nvSpPr>
        <p:spPr>
          <a:xfrm flipV="1">
            <a:off x="1141413" y="1722437"/>
            <a:ext cx="3176" cy="4572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2" name="Straight Arrow Connector 28"/>
          <p:cNvSpPr/>
          <p:nvPr/>
        </p:nvSpPr>
        <p:spPr>
          <a:xfrm flipH="1">
            <a:off x="380999" y="2636838"/>
            <a:ext cx="457202" cy="3048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3" name="Straight Arrow Connector 29"/>
          <p:cNvSpPr/>
          <p:nvPr/>
        </p:nvSpPr>
        <p:spPr>
          <a:xfrm flipH="1" flipV="1">
            <a:off x="380999" y="2103438"/>
            <a:ext cx="457202" cy="2286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4" name="Line 7"/>
          <p:cNvSpPr/>
          <p:nvPr/>
        </p:nvSpPr>
        <p:spPr>
          <a:xfrm>
            <a:off x="2057399" y="3017838"/>
            <a:ext cx="1066801" cy="60960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5" name="Rectangle 4"/>
          <p:cNvSpPr txBox="1"/>
          <p:nvPr/>
        </p:nvSpPr>
        <p:spPr>
          <a:xfrm>
            <a:off x="3200400" y="17526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1:</a:t>
            </a:r>
          </a:p>
        </p:txBody>
      </p:sp>
      <p:sp>
        <p:nvSpPr>
          <p:cNvPr id="166" name="Rectangle 4"/>
          <p:cNvSpPr txBox="1"/>
          <p:nvPr/>
        </p:nvSpPr>
        <p:spPr>
          <a:xfrm>
            <a:off x="1981200" y="4313237"/>
            <a:ext cx="9906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2:</a:t>
            </a:r>
          </a:p>
        </p:txBody>
      </p:sp>
      <p:sp>
        <p:nvSpPr>
          <p:cNvPr id="167" name="Rectangle 6"/>
          <p:cNvSpPr txBox="1"/>
          <p:nvPr/>
        </p:nvSpPr>
        <p:spPr>
          <a:xfrm>
            <a:off x="7864475" y="2894013"/>
            <a:ext cx="4572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68" name="Line 7"/>
          <p:cNvSpPr/>
          <p:nvPr/>
        </p:nvSpPr>
        <p:spPr>
          <a:xfrm flipV="1">
            <a:off x="8326438" y="3579812"/>
            <a:ext cx="1" cy="1066801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69" name="Line 9"/>
          <p:cNvSpPr/>
          <p:nvPr/>
        </p:nvSpPr>
        <p:spPr>
          <a:xfrm flipH="1">
            <a:off x="6858000" y="3124200"/>
            <a:ext cx="1066800" cy="381000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0" name="Rounded Rectangle 44"/>
          <p:cNvSpPr/>
          <p:nvPr/>
        </p:nvSpPr>
        <p:spPr>
          <a:xfrm>
            <a:off x="8250238" y="2589213"/>
            <a:ext cx="152401" cy="914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1" name="Line 7"/>
          <p:cNvSpPr/>
          <p:nvPr/>
        </p:nvSpPr>
        <p:spPr>
          <a:xfrm>
            <a:off x="6400799" y="2132013"/>
            <a:ext cx="1524002" cy="808038"/>
          </a:xfrm>
          <a:prstGeom prst="line">
            <a:avLst/>
          </a:prstGeom>
          <a:ln w="38100">
            <a:solidFill>
              <a:srgbClr val="FF9933"/>
            </a:solidFill>
            <a:prstDash val="dash"/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2" name="Rectangle 4"/>
          <p:cNvSpPr txBox="1"/>
          <p:nvPr/>
        </p:nvSpPr>
        <p:spPr>
          <a:xfrm>
            <a:off x="8001000" y="4724400"/>
            <a:ext cx="990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2:</a:t>
            </a:r>
          </a:p>
        </p:txBody>
      </p:sp>
      <p:sp>
        <p:nvSpPr>
          <p:cNvPr id="173" name="Rectangle 4"/>
          <p:cNvSpPr txBox="1"/>
          <p:nvPr/>
        </p:nvSpPr>
        <p:spPr>
          <a:xfrm>
            <a:off x="6934200" y="1979613"/>
            <a:ext cx="9906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Line 1:</a:t>
            </a:r>
          </a:p>
        </p:txBody>
      </p:sp>
      <p:pic>
        <p:nvPicPr>
          <p:cNvPr id="174" name="Picture 53" descr="Picture 5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2765">
            <a:off x="5175250" y="1631950"/>
            <a:ext cx="1384300" cy="84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54" descr="Picture 5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1800" y="3606800"/>
            <a:ext cx="1117600" cy="111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3"/>
          <p:cNvSpPr txBox="1"/>
          <p:nvPr/>
        </p:nvSpPr>
        <p:spPr>
          <a:xfrm>
            <a:off x="520700" y="5562600"/>
            <a:ext cx="807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So on surfaces, you can greatly simplify either source or sensor!</a:t>
            </a:r>
          </a:p>
        </p:txBody>
      </p:sp>
      <p:sp>
        <p:nvSpPr>
          <p:cNvPr id="177" name="Straight Arrow Connector 58"/>
          <p:cNvSpPr/>
          <p:nvPr/>
        </p:nvSpPr>
        <p:spPr>
          <a:xfrm>
            <a:off x="6094413" y="3095624"/>
            <a:ext cx="1588" cy="487364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8" name="Straight Arrow Connector 60"/>
          <p:cNvSpPr/>
          <p:nvPr/>
        </p:nvSpPr>
        <p:spPr>
          <a:xfrm>
            <a:off x="5410199" y="3430587"/>
            <a:ext cx="382589" cy="2286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9" name="Straight Arrow Connector 62"/>
          <p:cNvSpPr/>
          <p:nvPr/>
        </p:nvSpPr>
        <p:spPr>
          <a:xfrm flipH="1">
            <a:off x="6324600" y="3582987"/>
            <a:ext cx="381001" cy="152401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825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It induces “sympathetic” ringing in those bells:</a:t>
            </a:r>
          </a:p>
        </p:txBody>
      </p:sp>
      <p:sp>
        <p:nvSpPr>
          <p:cNvPr id="82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6563032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Result of speaker sending out single pulse of sound a little while ago:			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Then apply “principle of superposition” to add separate waves =&gt; Scattered wave</a:t>
            </a:r>
          </a:p>
          <a:p>
            <a:pPr>
              <a:defRPr sz="1800"/>
            </a:pPr>
            <a:endParaRPr/>
          </a:p>
          <a:p>
            <a:pPr>
              <a:defRPr sz="1800" b="1">
                <a:solidFill>
                  <a:srgbClr val="FFD9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Different arrangements </a:t>
            </a:r>
            <a:r>
              <a:rPr b="0">
                <a:solidFill>
                  <a:srgbClr val="FFFFFF"/>
                </a:solidFill>
              </a:rPr>
              <a:t> </a:t>
            </a:r>
            <a:r>
              <a:t>/ different size</a:t>
            </a:r>
            <a:r>
              <a:rPr b="0">
                <a:solidFill>
                  <a:srgbClr val="FFFFFF"/>
                </a:solidFill>
              </a:rPr>
              <a:t> bells =&gt; Different net scattered wave!</a:t>
            </a:r>
          </a:p>
          <a:p>
            <a:pPr>
              <a:defRPr sz="1800"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>
              <a:defRPr sz="1800"/>
            </a:pPr>
            <a:r>
              <a:t>	</a:t>
            </a:r>
          </a:p>
        </p:txBody>
      </p:sp>
      <p:pic>
        <p:nvPicPr>
          <p:cNvPr id="8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95468">
            <a:off x="239713" y="1590675"/>
            <a:ext cx="827088" cy="1047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3168650"/>
            <a:ext cx="1022350" cy="1022350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Donut 20"/>
          <p:cNvSpPr/>
          <p:nvPr/>
        </p:nvSpPr>
        <p:spPr>
          <a:xfrm>
            <a:off x="4953000" y="3048000"/>
            <a:ext cx="1143000" cy="106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85" y="10800"/>
                </a:moveTo>
                <a:cubicBezTo>
                  <a:pt x="385" y="16537"/>
                  <a:pt x="5048" y="21187"/>
                  <a:pt x="10800" y="21187"/>
                </a:cubicBezTo>
                <a:cubicBezTo>
                  <a:pt x="16552" y="21187"/>
                  <a:pt x="21215" y="16537"/>
                  <a:pt x="21215" y="10800"/>
                </a:cubicBezTo>
                <a:cubicBezTo>
                  <a:pt x="21215" y="5063"/>
                  <a:pt x="16552" y="413"/>
                  <a:pt x="10800" y="413"/>
                </a:cubicBezTo>
                <a:cubicBezTo>
                  <a:pt x="5048" y="413"/>
                  <a:pt x="385" y="5063"/>
                  <a:pt x="385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30" name="Donut 22"/>
          <p:cNvSpPr/>
          <p:nvPr/>
        </p:nvSpPr>
        <p:spPr>
          <a:xfrm>
            <a:off x="3276600" y="2671763"/>
            <a:ext cx="1828800" cy="1814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50" y="10800"/>
                </a:moveTo>
                <a:cubicBezTo>
                  <a:pt x="1250" y="16069"/>
                  <a:pt x="5526" y="20340"/>
                  <a:pt x="10800" y="20340"/>
                </a:cubicBezTo>
                <a:cubicBezTo>
                  <a:pt x="16074" y="20340"/>
                  <a:pt x="20350" y="16069"/>
                  <a:pt x="20350" y="10800"/>
                </a:cubicBezTo>
                <a:cubicBezTo>
                  <a:pt x="20350" y="5531"/>
                  <a:pt x="16074" y="1260"/>
                  <a:pt x="10800" y="1260"/>
                </a:cubicBezTo>
                <a:cubicBezTo>
                  <a:pt x="5526" y="1260"/>
                  <a:pt x="1250" y="5531"/>
                  <a:pt x="1250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31" name="Donut 23"/>
          <p:cNvSpPr/>
          <p:nvPr/>
        </p:nvSpPr>
        <p:spPr>
          <a:xfrm>
            <a:off x="1524000" y="2362200"/>
            <a:ext cx="2489200" cy="243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7" y="10800"/>
                </a:moveTo>
                <a:cubicBezTo>
                  <a:pt x="227" y="16636"/>
                  <a:pt x="4961" y="21368"/>
                  <a:pt x="10800" y="21368"/>
                </a:cubicBezTo>
                <a:cubicBezTo>
                  <a:pt x="16639" y="21368"/>
                  <a:pt x="21373" y="16636"/>
                  <a:pt x="21373" y="10800"/>
                </a:cubicBezTo>
                <a:cubicBezTo>
                  <a:pt x="21373" y="4964"/>
                  <a:pt x="16639" y="232"/>
                  <a:pt x="10800" y="232"/>
                </a:cubicBezTo>
                <a:cubicBezTo>
                  <a:pt x="4961" y="232"/>
                  <a:pt x="227" y="4964"/>
                  <a:pt x="227" y="10800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832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895600"/>
            <a:ext cx="15240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97450" y="3168650"/>
            <a:ext cx="1022350" cy="102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836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Challenges with such diffraction techniques:</a:t>
            </a:r>
          </a:p>
        </p:txBody>
      </p:sp>
      <p:sp>
        <p:nvSpPr>
          <p:cNvPr id="83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035050"/>
            <a:ext cx="8534400" cy="5133246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1) Induced “ringing of bells” is likely to be very weak =&gt; very weak total signal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Solution: Use regular repetitions of groupings = CRYSTAL of molecules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			Getting those complex organic molecules to</a:t>
            </a:r>
          </a:p>
          <a:p>
            <a:pPr>
              <a:spcBef>
                <a:spcPts val="200"/>
              </a:spcBef>
              <a:defRPr sz="1100"/>
            </a:pPr>
            <a:r>
              <a:t>		</a:t>
            </a:r>
          </a:p>
          <a:p>
            <a:pPr>
              <a:defRPr sz="1800"/>
            </a:pPr>
            <a:r>
              <a:t>				crystallize is thus a critical (difficult) first step!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2) INVERSE PROBLEM: Known grouping =&gt; Calculation of net diffracted signal 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But from measured diffracted signal, can you figure out the grouping?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Sub-question a) Do different groupings produce unique signals?</a:t>
            </a:r>
          </a:p>
        </p:txBody>
      </p:sp>
      <p:grpSp>
        <p:nvGrpSpPr>
          <p:cNvPr id="841" name="Group 11"/>
          <p:cNvGrpSpPr/>
          <p:nvPr/>
        </p:nvGrpSpPr>
        <p:grpSpPr>
          <a:xfrm>
            <a:off x="990599" y="3168650"/>
            <a:ext cx="762001" cy="336550"/>
            <a:chOff x="0" y="0"/>
            <a:chExt cx="762000" cy="336550"/>
          </a:xfrm>
        </p:grpSpPr>
        <p:pic>
          <p:nvPicPr>
            <p:cNvPr id="838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9" name="Picture 17" descr="Picture 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0" name="Picture 18" descr="Picture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5" name="Group 12"/>
          <p:cNvGrpSpPr/>
          <p:nvPr/>
        </p:nvGrpSpPr>
        <p:grpSpPr>
          <a:xfrm>
            <a:off x="990599" y="2330450"/>
            <a:ext cx="762001" cy="336550"/>
            <a:chOff x="0" y="0"/>
            <a:chExt cx="762000" cy="336550"/>
          </a:xfrm>
        </p:grpSpPr>
        <p:pic>
          <p:nvPicPr>
            <p:cNvPr id="842" name="Picture 13" descr="Picture 1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3" name="Picture 14" descr="Picture 1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4" name="Picture 15" descr="Picture 1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9" name="Group 16"/>
          <p:cNvGrpSpPr/>
          <p:nvPr/>
        </p:nvGrpSpPr>
        <p:grpSpPr>
          <a:xfrm>
            <a:off x="990599" y="2755900"/>
            <a:ext cx="762001" cy="336550"/>
            <a:chOff x="0" y="0"/>
            <a:chExt cx="762000" cy="336550"/>
          </a:xfrm>
        </p:grpSpPr>
        <p:pic>
          <p:nvPicPr>
            <p:cNvPr id="846" name="Picture 19" descr="Picture 1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7" name="Picture 21" descr="Picture 2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8" name="Picture 24" descr="Picture 2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3" name="Group 25"/>
          <p:cNvGrpSpPr/>
          <p:nvPr/>
        </p:nvGrpSpPr>
        <p:grpSpPr>
          <a:xfrm>
            <a:off x="1904999" y="3168650"/>
            <a:ext cx="762001" cy="336550"/>
            <a:chOff x="0" y="0"/>
            <a:chExt cx="762000" cy="336550"/>
          </a:xfrm>
        </p:grpSpPr>
        <p:pic>
          <p:nvPicPr>
            <p:cNvPr id="850" name="Picture 26" descr="Picture 2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1" name="Picture 27" descr="Picture 2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2" name="Picture 28" descr="Picture 2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7" name="Group 29"/>
          <p:cNvGrpSpPr/>
          <p:nvPr/>
        </p:nvGrpSpPr>
        <p:grpSpPr>
          <a:xfrm>
            <a:off x="1904999" y="2330450"/>
            <a:ext cx="762001" cy="336550"/>
            <a:chOff x="0" y="0"/>
            <a:chExt cx="762000" cy="336550"/>
          </a:xfrm>
        </p:grpSpPr>
        <p:pic>
          <p:nvPicPr>
            <p:cNvPr id="854" name="Picture 30" descr="Picture 3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5" name="Picture 31" descr="Picture 3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6" name="Picture 32" descr="Picture 3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1" name="Group 33"/>
          <p:cNvGrpSpPr/>
          <p:nvPr/>
        </p:nvGrpSpPr>
        <p:grpSpPr>
          <a:xfrm>
            <a:off x="1904999" y="2755900"/>
            <a:ext cx="762001" cy="336550"/>
            <a:chOff x="0" y="0"/>
            <a:chExt cx="762000" cy="336550"/>
          </a:xfrm>
        </p:grpSpPr>
        <p:pic>
          <p:nvPicPr>
            <p:cNvPr id="858" name="Picture 34" descr="Picture 3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9" name="Picture 35" descr="Picture 3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0" name="Picture 36" descr="Picture 3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5" name="Group 37"/>
          <p:cNvGrpSpPr/>
          <p:nvPr/>
        </p:nvGrpSpPr>
        <p:grpSpPr>
          <a:xfrm>
            <a:off x="2819399" y="3168650"/>
            <a:ext cx="762001" cy="336550"/>
            <a:chOff x="0" y="0"/>
            <a:chExt cx="762000" cy="336550"/>
          </a:xfrm>
        </p:grpSpPr>
        <p:pic>
          <p:nvPicPr>
            <p:cNvPr id="862" name="Picture 40" descr="Picture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3" name="Picture 41" descr="Picture 4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4" name="Picture 42" descr="Picture 4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9" name="Group 43"/>
          <p:cNvGrpSpPr/>
          <p:nvPr/>
        </p:nvGrpSpPr>
        <p:grpSpPr>
          <a:xfrm>
            <a:off x="2819399" y="2330450"/>
            <a:ext cx="762001" cy="336550"/>
            <a:chOff x="0" y="0"/>
            <a:chExt cx="762000" cy="336550"/>
          </a:xfrm>
        </p:grpSpPr>
        <p:pic>
          <p:nvPicPr>
            <p:cNvPr id="866" name="Picture 44" descr="Picture 4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7" name="Picture 45" descr="Picture 4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8" name="Picture 46" descr="Picture 4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73" name="Group 47"/>
          <p:cNvGrpSpPr/>
          <p:nvPr/>
        </p:nvGrpSpPr>
        <p:grpSpPr>
          <a:xfrm>
            <a:off x="2819399" y="2755900"/>
            <a:ext cx="762001" cy="336550"/>
            <a:chOff x="0" y="0"/>
            <a:chExt cx="762000" cy="336550"/>
          </a:xfrm>
        </p:grpSpPr>
        <p:pic>
          <p:nvPicPr>
            <p:cNvPr id="870" name="Picture 48" descr="Picture 4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365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1" name="Picture 49" descr="Picture 4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2" name="Picture 50" descr="Picture 5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5450" y="0"/>
              <a:ext cx="336550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876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Mathcad simulations of wave striking different groupings</a:t>
            </a:r>
          </a:p>
        </p:txBody>
      </p:sp>
      <p:sp>
        <p:nvSpPr>
          <p:cNvPr id="87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200150"/>
            <a:ext cx="8763000" cy="5285646"/>
          </a:xfrm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Wave, rotating slowly around, striking three different groupings of bells / atoms: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r>
              <a:t>			vs.			vs.</a:t>
            </a:r>
          </a:p>
          <a:p>
            <a:pPr>
              <a:defRPr sz="1900"/>
            </a:pPr>
            <a:endParaRPr/>
          </a:p>
          <a:p>
            <a:pPr>
              <a:defRPr sz="600"/>
            </a:pPr>
            <a:endParaRPr/>
          </a:p>
          <a:p>
            <a:pPr>
              <a:defRPr sz="1900"/>
            </a:pPr>
            <a:r>
              <a:t>Single frame from movie: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>
              <a:defRPr sz="1900"/>
            </a:pPr>
            <a:endParaRPr/>
          </a:p>
          <a:p>
            <a:pPr algn="ctr">
              <a:defRPr sz="1900"/>
            </a:pPr>
            <a:endParaRPr/>
          </a:p>
          <a:p>
            <a:pPr algn="ctr">
              <a:spcBef>
                <a:spcPts val="200"/>
              </a:spcBef>
              <a:defRPr sz="1400"/>
            </a:pPr>
            <a:r>
              <a:t>Link to full animation embedded in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Seeing at the Nanoscale - Supporting Materials - Simulation</a:t>
            </a:r>
          </a:p>
        </p:txBody>
      </p:sp>
      <p:grpSp>
        <p:nvGrpSpPr>
          <p:cNvPr id="889" name="Group 83"/>
          <p:cNvGrpSpPr/>
          <p:nvPr/>
        </p:nvGrpSpPr>
        <p:grpSpPr>
          <a:xfrm>
            <a:off x="533400" y="2079624"/>
            <a:ext cx="2143125" cy="358777"/>
            <a:chOff x="0" y="0"/>
            <a:chExt cx="2143124" cy="358775"/>
          </a:xfrm>
        </p:grpSpPr>
        <p:pic>
          <p:nvPicPr>
            <p:cNvPr id="878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9" name="Picture 14" descr="Picture 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2825" y="-1"/>
              <a:ext cx="336452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0" name="Picture 15" descr="Picture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4539" y="-1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1" name="Picture 53" descr="Picture 5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477" y="11409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2" name="Picture 54" descr="Picture 5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1303" y="11409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3" name="Picture 55" descr="Picture 5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3016" y="11409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4" name="Picture 56" descr="Picture 5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5685" y="21551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5" name="Picture 57" descr="Picture 5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623" y="22819"/>
              <a:ext cx="336452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6" name="Picture 58" descr="Picture 5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2449" y="22819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7" name="Picture 59" descr="Picture 5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4005" y="22819"/>
              <a:ext cx="336452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8" name="Picture 60" descr="Picture 6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06674" y="21551"/>
              <a:ext cx="336451" cy="33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01" name="Group 84"/>
          <p:cNvGrpSpPr/>
          <p:nvPr/>
        </p:nvGrpSpPr>
        <p:grpSpPr>
          <a:xfrm>
            <a:off x="3540125" y="1676399"/>
            <a:ext cx="1946275" cy="1165226"/>
            <a:chOff x="0" y="0"/>
            <a:chExt cx="1946274" cy="1165225"/>
          </a:xfrm>
        </p:grpSpPr>
        <p:pic>
          <p:nvPicPr>
            <p:cNvPr id="890" name="Picture 61" descr="Picture 6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17055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Picture 62" descr="Picture 6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2820" y="817055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Picture 63" descr="Picture 6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4527" y="817055"/>
              <a:ext cx="336442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3" name="Picture 64" descr="Picture 6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461" y="828491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4" name="Picture 65" descr="Picture 6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1281" y="828491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5" name="Picture 66" descr="Picture 6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2988" y="828491"/>
              <a:ext cx="336442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6" name="Picture 67" descr="Picture 6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6608" y="700151"/>
              <a:ext cx="336441" cy="336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7" name="Picture 68" descr="Picture 6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7219" y="528608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8" name="Picture 69" descr="Picture 6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39413" y="345628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9" name="Picture 70" descr="Picture 7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7484" y="152483"/>
              <a:ext cx="336441" cy="336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0" name="Picture 71" descr="Picture 7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834" y="-1"/>
              <a:ext cx="336441" cy="336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13" name="Group 85"/>
          <p:cNvGrpSpPr/>
          <p:nvPr/>
        </p:nvGrpSpPr>
        <p:grpSpPr>
          <a:xfrm>
            <a:off x="6315075" y="2133599"/>
            <a:ext cx="2143125" cy="533401"/>
            <a:chOff x="0" y="0"/>
            <a:chExt cx="2143124" cy="533400"/>
          </a:xfrm>
        </p:grpSpPr>
        <p:pic>
          <p:nvPicPr>
            <p:cNvPr id="902" name="Picture 72" descr="Picture 7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3" name="Picture 73" descr="Picture 7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2825" y="196850"/>
              <a:ext cx="336452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4" name="Picture 74" descr="Picture 7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4539" y="-1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5" name="Picture 75" descr="Picture 7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477" y="196850"/>
              <a:ext cx="3364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6" name="Picture 76" descr="Picture 7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1303" y="11429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7" name="Picture 77" descr="Picture 7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3016" y="196850"/>
              <a:ext cx="336451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8" name="Picture 78" descr="Picture 7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5685" y="21589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9" name="Picture 79" descr="Picture 7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623" y="196850"/>
              <a:ext cx="336452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0" name="Picture 80" descr="Picture 8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2449" y="22859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1" name="Picture 81" descr="Picture 8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4005" y="196850"/>
              <a:ext cx="336452" cy="336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2" name="Picture 82" descr="Picture 8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06674" y="21589"/>
              <a:ext cx="336451" cy="336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14" name="Picture 86" descr="Picture 8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3502025"/>
            <a:ext cx="8001000" cy="2289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917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So subtly different arrangements DO produce unique diffraction!</a:t>
            </a:r>
          </a:p>
        </p:txBody>
      </p:sp>
      <p:sp>
        <p:nvSpPr>
          <p:cNvPr id="91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035050"/>
            <a:ext cx="8991600" cy="5766699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Sub-question b) From unique patterns, can you infer responsible arrangements?</a:t>
            </a:r>
          </a:p>
          <a:p>
            <a:pPr>
              <a:defRPr sz="1200"/>
            </a:pPr>
            <a:endParaRPr/>
          </a:p>
          <a:p>
            <a:pPr>
              <a:defRPr sz="1700"/>
            </a:pPr>
            <a:r>
              <a:t>	There is no well defined mathematical approach for converting pattern to structure</a:t>
            </a:r>
          </a:p>
          <a:p>
            <a:pPr>
              <a:defRPr sz="1200"/>
            </a:pPr>
            <a:endParaRPr/>
          </a:p>
          <a:p>
            <a:pPr>
              <a:defRPr sz="1700"/>
            </a:pPr>
            <a:r>
              <a:t>	It instead requires first making very good guesses  . . . plus a huge amount of work!</a:t>
            </a:r>
          </a:p>
          <a:p>
            <a:pPr>
              <a:defRPr sz="2900"/>
            </a:pPr>
            <a:endParaRPr/>
          </a:p>
          <a:p>
            <a:pPr>
              <a:defRPr sz="1700"/>
            </a:pPr>
            <a:r>
              <a:t>Confirmation of this difficulty?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	</a:t>
            </a:r>
            <a:r>
              <a:rPr>
                <a:solidFill>
                  <a:srgbClr val="FFD917"/>
                </a:solidFill>
              </a:rPr>
              <a:t>Interpretation of X-ray data to define </a:t>
            </a:r>
          </a:p>
          <a:p>
            <a:pPr>
              <a:defRPr sz="900">
                <a:solidFill>
                  <a:srgbClr val="FFD917"/>
                </a:solidFill>
              </a:defRPr>
            </a:pPr>
            <a:endParaRPr/>
          </a:p>
          <a:p>
            <a:pPr>
              <a:defRPr sz="1700">
                <a:solidFill>
                  <a:srgbClr val="FFD917"/>
                </a:solidFill>
              </a:defRPr>
            </a:pPr>
            <a:r>
              <a:t>	this structure =&gt; 2006 Nobel Prize</a:t>
            </a:r>
          </a:p>
          <a:p>
            <a:pPr>
              <a:defRPr sz="1700"/>
            </a:pPr>
            <a:r>
              <a:t>	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 algn="ctr">
              <a:defRPr sz="1700"/>
            </a:pPr>
            <a:r>
              <a:t>				RNA Polymerase (blue) acting on DNA (gold)</a:t>
            </a:r>
          </a:p>
          <a:p>
            <a:pPr algn="ctr">
              <a:defRPr sz="800"/>
            </a:pPr>
            <a:endParaRPr/>
          </a:p>
          <a:p>
            <a:pPr algn="ctr">
              <a:spcBef>
                <a:spcPts val="200"/>
              </a:spcBef>
              <a:defRPr sz="1300"/>
            </a:pPr>
            <a:r>
              <a:t>					(figure from Wikipedia)</a:t>
            </a:r>
          </a:p>
        </p:txBody>
      </p:sp>
      <p:pic>
        <p:nvPicPr>
          <p:cNvPr id="9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437" y="3048000"/>
            <a:ext cx="3078163" cy="22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922" name="Rectangle 2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In Summary: "Seeing" at the nanoscale is VERY challenging </a:t>
            </a:r>
          </a:p>
        </p:txBody>
      </p:sp>
      <p:sp>
        <p:nvSpPr>
          <p:cNvPr id="923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991600" cy="5206980"/>
          </a:xfrm>
          <a:prstGeom prst="rect">
            <a:avLst/>
          </a:prstGeom>
        </p:spPr>
        <p:txBody>
          <a:bodyPr/>
          <a:lstStyle/>
          <a:p>
            <a:pPr algn="ctr">
              <a:defRPr sz="1800"/>
            </a:pPr>
            <a:r>
              <a:t>We seldom obtain easy images as we see them in our daily lives</a:t>
            </a:r>
          </a:p>
          <a:p>
            <a:pPr>
              <a:defRPr sz="1800"/>
            </a:pPr>
            <a:endParaRPr/>
          </a:p>
          <a:p>
            <a:pPr algn="ctr">
              <a:defRPr sz="1800"/>
            </a:pPr>
            <a:r>
              <a:t>Instead we are often reduced to feeling our way along nano-point by nano-point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OR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Triangulating &amp; scanning (employing directional sources AND/OR signals)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OR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Inferring structure from spectroscopies that identify atoms &amp; their bonding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OR</a:t>
            </a:r>
          </a:p>
          <a:p>
            <a:pPr>
              <a:defRPr sz="1100"/>
            </a:pPr>
            <a:endParaRPr/>
          </a:p>
          <a:p>
            <a:pPr algn="ctr">
              <a:defRPr sz="1800"/>
            </a:pPr>
            <a:r>
              <a:t>Tour de force interpretation of signals such as X-ray or electron diffraction</a:t>
            </a:r>
          </a:p>
          <a:p>
            <a:pPr>
              <a:defRPr sz="1800"/>
            </a:pPr>
            <a:endParaRPr/>
          </a:p>
          <a:p>
            <a:pPr algn="ctr">
              <a:defRPr sz="1800">
                <a:solidFill>
                  <a:srgbClr val="FFD917"/>
                </a:solidFill>
              </a:defRPr>
            </a:pPr>
            <a:r>
              <a:t>Nevertheless, now have tremendously detailed knowledge of nano-structures!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9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92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endParaRPr/>
          </a:p>
          <a:p>
            <a:pPr algn="ctr">
              <a:defRPr sz="1700" u="sng"/>
            </a:pPr>
            <a:endParaRPr/>
          </a:p>
          <a:p>
            <a:pPr algn="ctr">
              <a:defRPr sz="1700" u="sng"/>
            </a:pPr>
            <a:endParaRPr/>
          </a:p>
          <a:p>
            <a:pPr algn="ctr">
              <a:defRPr sz="1700" u="sng"/>
            </a:pPr>
            <a:endParaRPr/>
          </a:p>
          <a:p>
            <a:pPr algn="ctr">
              <a:defRPr sz="17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1100" u="sng"/>
            </a:pPr>
            <a:endParaRPr/>
          </a:p>
          <a:p>
            <a:pPr algn="ctr">
              <a:spcBef>
                <a:spcPts val="200"/>
              </a:spcBef>
              <a:defRPr sz="1500"/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182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this still seems to rule out use of light at the nanoscale</a:t>
            </a:r>
          </a:p>
        </p:txBody>
      </p:sp>
      <p:sp>
        <p:nvSpPr>
          <p:cNvPr id="183" name="Rectangle 3"/>
          <p:cNvSpPr txBox="1">
            <a:spLocks noGrp="1"/>
          </p:cNvSpPr>
          <p:nvPr>
            <p:ph type="body" idx="1"/>
          </p:nvPr>
        </p:nvSpPr>
        <p:spPr>
          <a:xfrm>
            <a:off x="190500" y="1070704"/>
            <a:ext cx="8763000" cy="5647854"/>
          </a:xfrm>
          <a:prstGeom prst="rect">
            <a:avLst/>
          </a:prstGeom>
        </p:spPr>
        <p:txBody>
          <a:bodyPr/>
          <a:lstStyle/>
          <a:p>
            <a:r>
              <a:t>Because we still </a:t>
            </a:r>
            <a:r>
              <a:rPr sz="1800"/>
              <a:t>need</a:t>
            </a:r>
            <a:r>
              <a:t> one thing (source OR sensor) to be nano directional</a:t>
            </a:r>
          </a:p>
          <a:p>
            <a:endParaRPr/>
          </a:p>
          <a:p>
            <a:r>
              <a:t>And we know, from lecture 2, that light will not stay confined into nano beam &lt;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</a:t>
            </a:r>
            <a:r>
              <a:t> wide:</a:t>
            </a:r>
          </a:p>
          <a:p>
            <a:endParaRPr/>
          </a:p>
          <a:p>
            <a:pPr algn="ctr">
              <a:defRPr b="1">
                <a:solidFill>
                  <a:srgbClr val="FFD9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“Diffraction limited focusing”</a:t>
            </a:r>
          </a:p>
          <a:p>
            <a:endParaRPr/>
          </a:p>
          <a:p>
            <a:r>
              <a:t>But there is a trick: Don’t give light enough room to spread out:</a:t>
            </a:r>
          </a:p>
          <a:p>
            <a:endParaRPr/>
          </a:p>
          <a:p>
            <a:pPr>
              <a:defRPr sz="1400"/>
            </a:pPr>
            <a:endParaRPr/>
          </a:p>
          <a:p>
            <a:r>
              <a:t>				But how do we then see around that bulky aperture?</a:t>
            </a:r>
          </a:p>
          <a:p>
            <a:pPr>
              <a:defRPr sz="1200"/>
            </a:pPr>
            <a:endParaRPr/>
          </a:p>
          <a:p>
            <a:r>
              <a:t>				Use drawn down optical glass fiber: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				Also works in reverse to sense light for sub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l </a:t>
            </a:r>
            <a:r>
              <a:t>point</a:t>
            </a:r>
          </a:p>
        </p:txBody>
      </p:sp>
      <p:sp>
        <p:nvSpPr>
          <p:cNvPr id="184" name="Rectangle 6"/>
          <p:cNvSpPr txBox="1"/>
          <p:nvPr/>
        </p:nvSpPr>
        <p:spPr>
          <a:xfrm>
            <a:off x="1981200" y="4265612"/>
            <a:ext cx="4572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X?</a:t>
            </a:r>
          </a:p>
        </p:txBody>
      </p:sp>
      <p:sp>
        <p:nvSpPr>
          <p:cNvPr id="185" name="Rounded Rectangle 32"/>
          <p:cNvSpPr/>
          <p:nvPr/>
        </p:nvSpPr>
        <p:spPr>
          <a:xfrm>
            <a:off x="2286000" y="4113212"/>
            <a:ext cx="152400" cy="6858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6" name="Straight Connector 37"/>
          <p:cNvSpPr/>
          <p:nvPr/>
        </p:nvSpPr>
        <p:spPr>
          <a:xfrm flipH="1">
            <a:off x="533400" y="3503613"/>
            <a:ext cx="1589" cy="1905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7" name="Straight Connector 39"/>
          <p:cNvSpPr/>
          <p:nvPr/>
        </p:nvSpPr>
        <p:spPr>
          <a:xfrm flipH="1">
            <a:off x="912813" y="3505199"/>
            <a:ext cx="3176" cy="1905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8" name="Straight Connector 45"/>
          <p:cNvSpPr/>
          <p:nvPr/>
        </p:nvSpPr>
        <p:spPr>
          <a:xfrm flipH="1">
            <a:off x="1293813" y="3505199"/>
            <a:ext cx="1588" cy="1905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9" name="Straight Connector 56"/>
          <p:cNvSpPr/>
          <p:nvPr/>
        </p:nvSpPr>
        <p:spPr>
          <a:xfrm flipH="1">
            <a:off x="1676400" y="3503613"/>
            <a:ext cx="1589" cy="1905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0" name="Rounded Rectangle 57"/>
          <p:cNvSpPr/>
          <p:nvPr/>
        </p:nvSpPr>
        <p:spPr>
          <a:xfrm>
            <a:off x="1828800" y="3503612"/>
            <a:ext cx="152400" cy="838201"/>
          </a:xfrm>
          <a:prstGeom prst="roundRect">
            <a:avLst>
              <a:gd name="adj" fmla="val 16667"/>
            </a:avLst>
          </a:prstGeom>
          <a:solidFill>
            <a:srgbClr val="161616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1" name="Rounded Rectangle 59"/>
          <p:cNvSpPr/>
          <p:nvPr/>
        </p:nvSpPr>
        <p:spPr>
          <a:xfrm>
            <a:off x="1828800" y="4570412"/>
            <a:ext cx="152400" cy="838201"/>
          </a:xfrm>
          <a:prstGeom prst="roundRect">
            <a:avLst>
              <a:gd name="adj" fmla="val 16667"/>
            </a:avLst>
          </a:prstGeom>
          <a:solidFill>
            <a:srgbClr val="161616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CC3300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2" name="Block Arc 63"/>
          <p:cNvSpPr/>
          <p:nvPr/>
        </p:nvSpPr>
        <p:spPr>
          <a:xfrm rot="5400000">
            <a:off x="1898657" y="4183070"/>
            <a:ext cx="1143001" cy="546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98"/>
                </a:moveTo>
                <a:cubicBezTo>
                  <a:pt x="0" y="9446"/>
                  <a:pt x="4835" y="0"/>
                  <a:pt x="10800" y="0"/>
                </a:cubicBezTo>
                <a:cubicBezTo>
                  <a:pt x="16765" y="0"/>
                  <a:pt x="21600" y="9446"/>
                  <a:pt x="21600" y="21098"/>
                </a:cubicBezTo>
                <a:cubicBezTo>
                  <a:pt x="21600" y="21266"/>
                  <a:pt x="21599" y="21433"/>
                  <a:pt x="21597" y="21600"/>
                </a:cubicBezTo>
                <a:lnTo>
                  <a:pt x="21052" y="21575"/>
                </a:lnTo>
                <a:cubicBezTo>
                  <a:pt x="21188" y="10555"/>
                  <a:pt x="16707" y="1409"/>
                  <a:pt x="11045" y="1146"/>
                </a:cubicBezTo>
                <a:cubicBezTo>
                  <a:pt x="5383" y="883"/>
                  <a:pt x="683" y="9602"/>
                  <a:pt x="548" y="20622"/>
                </a:cubicBezTo>
                <a:cubicBezTo>
                  <a:pt x="546" y="20781"/>
                  <a:pt x="545" y="20939"/>
                  <a:pt x="545" y="21098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ln w="9525">
                  <a:solidFill>
                    <a:srgbClr val="FF9933"/>
                  </a:solidFill>
                </a:ln>
                <a:solidFill>
                  <a:srgbClr val="FF9933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3" name="Block Arc 69"/>
          <p:cNvSpPr/>
          <p:nvPr/>
        </p:nvSpPr>
        <p:spPr>
          <a:xfrm rot="5400000">
            <a:off x="1940562" y="4301175"/>
            <a:ext cx="457201" cy="23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31"/>
                </a:moveTo>
                <a:cubicBezTo>
                  <a:pt x="0" y="9461"/>
                  <a:pt x="4835" y="0"/>
                  <a:pt x="10800" y="0"/>
                </a:cubicBezTo>
                <a:cubicBezTo>
                  <a:pt x="16765" y="0"/>
                  <a:pt x="21600" y="9461"/>
                  <a:pt x="21600" y="21131"/>
                </a:cubicBezTo>
                <a:cubicBezTo>
                  <a:pt x="21600" y="21287"/>
                  <a:pt x="21599" y="21444"/>
                  <a:pt x="21597" y="21600"/>
                </a:cubicBezTo>
                <a:lnTo>
                  <a:pt x="21014" y="21575"/>
                </a:lnTo>
                <a:cubicBezTo>
                  <a:pt x="21139" y="10538"/>
                  <a:pt x="16668" y="1392"/>
                  <a:pt x="11027" y="1147"/>
                </a:cubicBezTo>
                <a:cubicBezTo>
                  <a:pt x="5386" y="902"/>
                  <a:pt x="711" y="9650"/>
                  <a:pt x="586" y="20687"/>
                </a:cubicBezTo>
                <a:cubicBezTo>
                  <a:pt x="585" y="20835"/>
                  <a:pt x="584" y="20983"/>
                  <a:pt x="584" y="21131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ln w="9525">
                  <a:solidFill>
                    <a:srgbClr val="FF9933"/>
                  </a:solidFill>
                </a:ln>
                <a:solidFill>
                  <a:srgbClr val="FF9933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94" name="Block Arc 70"/>
          <p:cNvSpPr/>
          <p:nvPr/>
        </p:nvSpPr>
        <p:spPr>
          <a:xfrm rot="5400000">
            <a:off x="1952004" y="4084016"/>
            <a:ext cx="1828801" cy="667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44"/>
                </a:moveTo>
                <a:cubicBezTo>
                  <a:pt x="0" y="9377"/>
                  <a:pt x="4835" y="0"/>
                  <a:pt x="10800" y="0"/>
                </a:cubicBezTo>
                <a:cubicBezTo>
                  <a:pt x="16765" y="0"/>
                  <a:pt x="21600" y="9377"/>
                  <a:pt x="21600" y="20944"/>
                </a:cubicBezTo>
                <a:cubicBezTo>
                  <a:pt x="21600" y="21163"/>
                  <a:pt x="21598" y="21381"/>
                  <a:pt x="21595" y="21600"/>
                </a:cubicBezTo>
                <a:lnTo>
                  <a:pt x="21181" y="21575"/>
                </a:lnTo>
                <a:cubicBezTo>
                  <a:pt x="21364" y="10639"/>
                  <a:pt x="16864" y="1490"/>
                  <a:pt x="11131" y="1142"/>
                </a:cubicBezTo>
                <a:cubicBezTo>
                  <a:pt x="5397" y="793"/>
                  <a:pt x="601" y="9376"/>
                  <a:pt x="419" y="20313"/>
                </a:cubicBezTo>
                <a:cubicBezTo>
                  <a:pt x="415" y="20523"/>
                  <a:pt x="413" y="20733"/>
                  <a:pt x="413" y="20944"/>
                </a:cubicBezTo>
                <a:close/>
              </a:path>
            </a:pathLst>
          </a:custGeom>
          <a:solidFill>
            <a:srgbClr val="FF9933"/>
          </a:solidFill>
          <a:ln w="127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ln w="9525">
                  <a:solidFill>
                    <a:srgbClr val="FF9933"/>
                  </a:solidFill>
                </a:ln>
                <a:solidFill>
                  <a:srgbClr val="FF9933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pic>
        <p:nvPicPr>
          <p:cNvPr id="195" name="Picture 73" descr="Picture 7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4754562"/>
            <a:ext cx="2459039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74" descr="Picture 7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800" y="4495800"/>
            <a:ext cx="1295400" cy="974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81"/>
          <p:cNvGrpSpPr/>
          <p:nvPr/>
        </p:nvGrpSpPr>
        <p:grpSpPr>
          <a:xfrm>
            <a:off x="7597992" y="4419599"/>
            <a:ext cx="631609" cy="1066801"/>
            <a:chOff x="0" y="0"/>
            <a:chExt cx="631608" cy="1066800"/>
          </a:xfrm>
        </p:grpSpPr>
        <p:sp>
          <p:nvSpPr>
            <p:cNvPr id="197" name="Block Arc 78"/>
            <p:cNvSpPr/>
            <p:nvPr/>
          </p:nvSpPr>
          <p:spPr>
            <a:xfrm rot="5400000">
              <a:off x="-103135" y="405081"/>
              <a:ext cx="666751" cy="30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9"/>
                  </a:moveTo>
                  <a:cubicBezTo>
                    <a:pt x="0" y="9433"/>
                    <a:pt x="4835" y="0"/>
                    <a:pt x="10800" y="0"/>
                  </a:cubicBezTo>
                  <a:cubicBezTo>
                    <a:pt x="16765" y="0"/>
                    <a:pt x="21600" y="9433"/>
                    <a:pt x="21600" y="21069"/>
                  </a:cubicBezTo>
                  <a:cubicBezTo>
                    <a:pt x="21600" y="21246"/>
                    <a:pt x="21599" y="21423"/>
                    <a:pt x="21597" y="21600"/>
                  </a:cubicBezTo>
                  <a:lnTo>
                    <a:pt x="21083" y="21575"/>
                  </a:lnTo>
                  <a:cubicBezTo>
                    <a:pt x="21227" y="10571"/>
                    <a:pt x="16740" y="1424"/>
                    <a:pt x="11061" y="1145"/>
                  </a:cubicBezTo>
                  <a:cubicBezTo>
                    <a:pt x="5382" y="866"/>
                    <a:pt x="662" y="9560"/>
                    <a:pt x="517" y="20564"/>
                  </a:cubicBezTo>
                  <a:cubicBezTo>
                    <a:pt x="515" y="20732"/>
                    <a:pt x="514" y="20901"/>
                    <a:pt x="514" y="21069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98" name="Block Arc 79"/>
            <p:cNvSpPr/>
            <p:nvPr/>
          </p:nvSpPr>
          <p:spPr>
            <a:xfrm rot="5400000">
              <a:off x="-69165" y="469213"/>
              <a:ext cx="266701" cy="12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02"/>
                  </a:moveTo>
                  <a:cubicBezTo>
                    <a:pt x="0" y="9448"/>
                    <a:pt x="4835" y="0"/>
                    <a:pt x="10800" y="0"/>
                  </a:cubicBezTo>
                  <a:cubicBezTo>
                    <a:pt x="16765" y="0"/>
                    <a:pt x="21600" y="9448"/>
                    <a:pt x="21600" y="21102"/>
                  </a:cubicBezTo>
                  <a:cubicBezTo>
                    <a:pt x="21600" y="21268"/>
                    <a:pt x="21599" y="21434"/>
                    <a:pt x="21597" y="21600"/>
                  </a:cubicBezTo>
                  <a:lnTo>
                    <a:pt x="21048" y="21575"/>
                  </a:lnTo>
                  <a:cubicBezTo>
                    <a:pt x="21182" y="10553"/>
                    <a:pt x="16703" y="1407"/>
                    <a:pt x="11043" y="1146"/>
                  </a:cubicBezTo>
                  <a:cubicBezTo>
                    <a:pt x="5383" y="885"/>
                    <a:pt x="686" y="9608"/>
                    <a:pt x="552" y="20629"/>
                  </a:cubicBezTo>
                  <a:cubicBezTo>
                    <a:pt x="550" y="20787"/>
                    <a:pt x="549" y="20944"/>
                    <a:pt x="549" y="21102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99" name="Block Arc 80"/>
            <p:cNvSpPr/>
            <p:nvPr/>
          </p:nvSpPr>
          <p:spPr>
            <a:xfrm rot="5400000">
              <a:off x="-85906" y="349285"/>
              <a:ext cx="1066801" cy="368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6"/>
                  </a:moveTo>
                  <a:cubicBezTo>
                    <a:pt x="0" y="9360"/>
                    <a:pt x="4835" y="0"/>
                    <a:pt x="10800" y="0"/>
                  </a:cubicBezTo>
                  <a:cubicBezTo>
                    <a:pt x="16765" y="0"/>
                    <a:pt x="21600" y="9360"/>
                    <a:pt x="21600" y="20906"/>
                  </a:cubicBezTo>
                  <a:cubicBezTo>
                    <a:pt x="21600" y="21137"/>
                    <a:pt x="21598" y="21369"/>
                    <a:pt x="21594" y="21600"/>
                  </a:cubicBezTo>
                  <a:lnTo>
                    <a:pt x="21204" y="21575"/>
                  </a:lnTo>
                  <a:cubicBezTo>
                    <a:pt x="21399" y="10659"/>
                    <a:pt x="16898" y="1511"/>
                    <a:pt x="11152" y="1141"/>
                  </a:cubicBezTo>
                  <a:cubicBezTo>
                    <a:pt x="5406" y="771"/>
                    <a:pt x="590" y="9321"/>
                    <a:pt x="396" y="20236"/>
                  </a:cubicBezTo>
                  <a:cubicBezTo>
                    <a:pt x="392" y="20459"/>
                    <a:pt x="390" y="20683"/>
                    <a:pt x="390" y="20906"/>
                  </a:cubicBezTo>
                  <a:close/>
                </a:path>
              </a:pathLst>
            </a:cu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600"/>
                </a:spcBef>
                <a:defRPr sz="2800" b="1" i="0">
                  <a:ln w="9525">
                    <a:solidFill>
                      <a:srgbClr val="FF9933"/>
                    </a:solidFill>
                  </a:ln>
                  <a:solidFill>
                    <a:srgbClr val="FF9933"/>
                  </a:solidFill>
                  <a:effectLst/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  <p:sp>
        <p:nvSpPr>
          <p:cNvPr id="201" name="Rectangle 4"/>
          <p:cNvSpPr txBox="1"/>
          <p:nvPr/>
        </p:nvSpPr>
        <p:spPr>
          <a:xfrm>
            <a:off x="1447800" y="5486400"/>
            <a:ext cx="990600" cy="5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Nanoscale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400" i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Aperture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r>
              <a:t>A Hands-on Introduction to Nanoscience: WeCanFigureThisOut.org/NANO/Nano_home.htm</a:t>
            </a:r>
          </a:p>
        </p:txBody>
      </p:sp>
      <p:sp>
        <p:nvSpPr>
          <p:cNvPr id="204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NSOM: Near-Field Scanning Optical Microscopy</a:t>
            </a:r>
          </a:p>
        </p:txBody>
      </p:sp>
      <p:sp>
        <p:nvSpPr>
          <p:cNvPr id="20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4038600" y="4114800"/>
            <a:ext cx="5007486" cy="2318778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From above: Sub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l </a:t>
            </a:r>
            <a:r>
              <a:t>wide light from end of fiber</a:t>
            </a:r>
          </a:p>
          <a:p>
            <a:pPr>
              <a:defRPr sz="1100"/>
            </a:pPr>
            <a:endParaRPr/>
          </a:p>
          <a:p>
            <a:pPr>
              <a:defRPr sz="1800"/>
            </a:pPr>
            <a:r>
              <a:t>To below: Optics and various light detectors</a:t>
            </a:r>
          </a:p>
          <a:p>
            <a:pPr>
              <a:defRPr sz="1100"/>
            </a:pPr>
            <a:endParaRPr/>
          </a:p>
          <a:p>
            <a:pPr>
              <a:defRPr sz="1800" b="1">
                <a:latin typeface="Tahoma"/>
                <a:ea typeface="Tahoma"/>
                <a:cs typeface="Tahoma"/>
                <a:sym typeface="Tahoma"/>
              </a:defRPr>
            </a:pPr>
            <a:r>
              <a:t>With exact position determined by:</a:t>
            </a:r>
          </a:p>
          <a:p>
            <a:pPr>
              <a:defRPr sz="1000"/>
            </a:pPr>
            <a:endParaRPr/>
          </a:p>
          <a:p>
            <a:pPr>
              <a:defRPr sz="1800"/>
            </a:pPr>
            <a:r>
              <a:t>        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Surface + X-Y Position of Fiber’s End</a:t>
            </a:r>
          </a:p>
        </p:txBody>
      </p:sp>
      <p:pic>
        <p:nvPicPr>
          <p:cNvPr id="20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8884"/>
          <a:stretch>
            <a:fillRect/>
          </a:stretch>
        </p:blipFill>
        <p:spPr>
          <a:xfrm>
            <a:off x="457200" y="990599"/>
            <a:ext cx="3200400" cy="5119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1295400"/>
            <a:ext cx="3124200" cy="245586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 Box 9"/>
          <p:cNvSpPr txBox="1"/>
          <p:nvPr/>
        </p:nvSpPr>
        <p:spPr>
          <a:xfrm>
            <a:off x="6400800" y="1600200"/>
            <a:ext cx="12192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>
                <a:solidFill>
                  <a:srgbClr val="CC3300"/>
                </a:solidFill>
              </a:defRPr>
            </a:lvl1pPr>
          </a:lstStyle>
          <a:p>
            <a:r>
              <a:t>Drawn down glass fiber</a:t>
            </a:r>
          </a:p>
        </p:txBody>
      </p:sp>
      <p:sp>
        <p:nvSpPr>
          <p:cNvPr id="209" name="Text Box 10"/>
          <p:cNvSpPr txBox="1"/>
          <p:nvPr/>
        </p:nvSpPr>
        <p:spPr>
          <a:xfrm>
            <a:off x="6400800" y="2209800"/>
            <a:ext cx="1219200" cy="61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>
                <a:solidFill>
                  <a:srgbClr val="CC3300"/>
                </a:solidFill>
              </a:defRPr>
            </a:lvl1pPr>
          </a:lstStyle>
          <a:p>
            <a:r>
              <a:t>Metal mirror coating to funnel light</a:t>
            </a:r>
          </a:p>
        </p:txBody>
      </p:sp>
      <p:sp>
        <p:nvSpPr>
          <p:cNvPr id="210" name="Line 11"/>
          <p:cNvSpPr/>
          <p:nvPr/>
        </p:nvSpPr>
        <p:spPr>
          <a:xfrm flipH="1">
            <a:off x="5867400" y="1904999"/>
            <a:ext cx="685801" cy="304802"/>
          </a:xfrm>
          <a:prstGeom prst="line">
            <a:avLst/>
          </a:prstGeom>
          <a:ln w="57150"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1" name="Line 12"/>
          <p:cNvSpPr/>
          <p:nvPr/>
        </p:nvSpPr>
        <p:spPr>
          <a:xfrm flipH="1">
            <a:off x="6223000" y="2438400"/>
            <a:ext cx="254000" cy="0"/>
          </a:xfrm>
          <a:prstGeom prst="line">
            <a:avLst/>
          </a:prstGeom>
          <a:ln w="57150">
            <a:solidFill>
              <a:srgbClr val="FF0066"/>
            </a:solidFill>
            <a:tailEnd type="triangle"/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2" name="Straight Connector 28"/>
          <p:cNvSpPr/>
          <p:nvPr/>
        </p:nvSpPr>
        <p:spPr>
          <a:xfrm flipV="1">
            <a:off x="2133600" y="1295399"/>
            <a:ext cx="2209800" cy="914402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3" name="Straight Connector 30"/>
          <p:cNvSpPr/>
          <p:nvPr/>
        </p:nvSpPr>
        <p:spPr>
          <a:xfrm>
            <a:off x="2057399" y="2514600"/>
            <a:ext cx="2286002" cy="121920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  <a:defRPr sz="2800" b="1" i="0"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The 2014 Chemistry Nobel recognized another end run on diffraction:</a:t>
            </a:r>
          </a:p>
        </p:txBody>
      </p:sp>
      <p:sp>
        <p:nvSpPr>
          <p:cNvPr id="21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5817967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To Eric Betzig for the Photoactivated Localization Microscope (PALM)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Working in sister department of mine while we were at Bell Labs</a:t>
            </a:r>
          </a:p>
          <a:p>
            <a:pPr>
              <a:defRPr sz="1800"/>
            </a:pPr>
            <a:endParaRPr/>
          </a:p>
          <a:p>
            <a:pPr>
              <a:defRPr sz="1800" b="1">
                <a:latin typeface="Tahoma"/>
                <a:ea typeface="Tahoma"/>
                <a:cs typeface="Tahoma"/>
                <a:sym typeface="Tahoma"/>
              </a:defRPr>
            </a:pPr>
            <a:r>
              <a:t>Problem:  </a:t>
            </a:r>
            <a:r>
              <a:rPr b="0"/>
              <a:t>We can put photochemical </a:t>
            </a:r>
            <a:r>
              <a:rPr>
                <a:solidFill>
                  <a:srgbClr val="E5E334"/>
                </a:solidFill>
              </a:rPr>
              <a:t>tags</a:t>
            </a:r>
            <a:r>
              <a:rPr b="0"/>
              <a:t> at specific locations in cells &amp; molecules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Incoming light can cause tag to emit light of different color (fluoresce) 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But light emitted from nanoscopic tag then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blurs</a:t>
            </a:r>
            <a:r>
              <a:t> due to diffraction!</a:t>
            </a:r>
          </a:p>
          <a:p>
            <a:pPr>
              <a:defRPr sz="1800"/>
            </a:pPr>
            <a:endParaRPr/>
          </a:p>
          <a:p>
            <a:pPr>
              <a:defRPr sz="1800" b="1">
                <a:latin typeface="Tahoma"/>
                <a:ea typeface="Tahoma"/>
                <a:cs typeface="Tahoma"/>
                <a:sym typeface="Tahoma"/>
              </a:defRPr>
            </a:pPr>
            <a:r>
              <a:t>Solution:  </a:t>
            </a:r>
            <a:r>
              <a:rPr b="0"/>
              <a:t>Light from </a:t>
            </a:r>
            <a:r>
              <a:t>single tag </a:t>
            </a:r>
            <a:r>
              <a:rPr b="0"/>
              <a:t>will radiate out in </a:t>
            </a:r>
            <a:r>
              <a:t>precisely circular waves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Set up conditions so that only a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few distant </a:t>
            </a:r>
            <a:r>
              <a:t>tags radiate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at one time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Then, their growing circular blobs of light won't overlap (confusing image)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Figure out the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center</a:t>
            </a:r>
            <a:r>
              <a:t> of each circular light blob (via computer analysis) 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	=&gt; </a:t>
            </a:r>
            <a:r>
              <a:rPr b="1">
                <a:latin typeface="Tahoma"/>
                <a:ea typeface="Tahoma"/>
                <a:cs typeface="Tahoma"/>
                <a:sym typeface="Tahoma"/>
              </a:rPr>
              <a:t>Precise </a:t>
            </a:r>
            <a:r>
              <a:t>position of each tag</a:t>
            </a:r>
          </a:p>
          <a:p>
            <a:pPr>
              <a:defRPr sz="900"/>
            </a:pPr>
            <a:endParaRPr/>
          </a:p>
          <a:p>
            <a:pPr>
              <a:defRPr sz="1800"/>
            </a:pPr>
            <a:r>
              <a:t>	Subsequent images =&gt; positions of other tags =&gt; map of cell / molecule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http://www.nobelprize.org/nobel_prizes/chemistry/laureates/2014/popular-chemistryprize2014.pdf</a:t>
            </a:r>
          </a:p>
        </p:txBody>
      </p:sp>
      <p:sp>
        <p:nvSpPr>
          <p:cNvPr id="219" name="Rectangle 2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686800" cy="5334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as depicted by the Nobel organization:</a:t>
            </a:r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298" y="838200"/>
            <a:ext cx="7871137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title"/>
          </p:nvPr>
        </p:nvSpPr>
        <p:spPr>
          <a:xfrm>
            <a:off x="228600" y="665249"/>
            <a:ext cx="8686800" cy="5285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Scanning Probe Microsopies (SPMs)</a:t>
            </a:r>
          </a:p>
        </p:txBody>
      </p:sp>
      <p:sp>
        <p:nvSpPr>
          <p:cNvPr id="223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139700"/>
            <a:ext cx="8610600" cy="5257800"/>
          </a:xfrm>
          <a:prstGeom prst="rect">
            <a:avLst/>
          </a:prstGeom>
        </p:spPr>
        <p:txBody>
          <a:bodyPr/>
          <a:lstStyle/>
          <a:p>
            <a:pPr algn="ctr">
              <a:defRPr sz="1700" i="1"/>
            </a:pPr>
            <a:r>
              <a:t>But NSOM &amp; PALM are ~ limit of </a:t>
            </a:r>
            <a:r>
              <a:rPr b="1"/>
              <a:t>all</a:t>
            </a:r>
            <a:r>
              <a:t> </a:t>
            </a:r>
            <a:r>
              <a:rPr b="1"/>
              <a:t>light</a:t>
            </a:r>
            <a:r>
              <a:t> seeing.  Other ways of nanosize things? Yes:</a:t>
            </a:r>
          </a:p>
        </p:txBody>
      </p:sp>
      <p:sp>
        <p:nvSpPr>
          <p:cNvPr id="224" name="Rectangle 3"/>
          <p:cNvSpPr txBox="1"/>
          <p:nvPr/>
        </p:nvSpPr>
        <p:spPr>
          <a:xfrm>
            <a:off x="228600" y="1435100"/>
            <a:ext cx="8763000" cy="556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800" i="0">
                <a:solidFill>
                  <a:srgbClr val="FFFFFF"/>
                </a:solidFill>
              </a:defRPr>
            </a:pPr>
            <a:r>
              <a:t>Derived from inventions of Bennig &amp; Rohrer, and Quate</a:t>
            </a:r>
          </a:p>
          <a:p>
            <a:pPr>
              <a:spcBef>
                <a:spcPts val="600"/>
              </a:spcBef>
              <a:defRPr sz="9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800" i="0"/>
            </a:pPr>
            <a:r>
              <a:t>Scanning Tunneling: </a:t>
            </a:r>
            <a:r>
              <a:rPr>
                <a:solidFill>
                  <a:srgbClr val="FFFFFF"/>
                </a:solidFill>
              </a:rPr>
              <a:t>Electrons tunnel between atomically sharp probe and conducting sample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9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800" i="0"/>
            </a:pPr>
            <a:r>
              <a:t>Atomic Force:  </a:t>
            </a:r>
            <a:r>
              <a:rPr>
                <a:solidFill>
                  <a:srgbClr val="FFFFFF"/>
                </a:solidFill>
              </a:rPr>
              <a:t>Nanometer sharp probe rubs or taps along surface of any sample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9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800" i="0">
                <a:solidFill>
                  <a:srgbClr val="FFFFFF"/>
                </a:solidFill>
              </a:defRPr>
            </a:pPr>
            <a:r>
              <a:t>	"DI Dimension 3100" SPM capable of both AFM and STM operation: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600"/>
              </a:spcBef>
              <a:defRPr sz="1800" i="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800" i="0">
                <a:solidFill>
                  <a:srgbClr val="FFFFFF"/>
                </a:solidFill>
              </a:defRPr>
            </a:pPr>
            <a:r>
              <a:t>Complete detailed description of instrument's operation and piezoelectric core at: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600"/>
              </a:spcBef>
              <a:defRPr sz="50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</a:defRPr>
            </a:pPr>
            <a:r>
              <a:rPr sz="11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https://WeCanFigureThisOut.org/VL/SPM_operation.htm</a:t>
            </a:r>
            <a:endParaRPr sz="1100"/>
          </a:p>
          <a:p>
            <a:pPr>
              <a:spcBef>
                <a:spcPts val="600"/>
              </a:spcBef>
              <a:defRPr sz="300">
                <a:solidFill>
                  <a:srgbClr val="FFFFFF"/>
                </a:solidFill>
              </a:defRPr>
            </a:pPr>
            <a:endParaRPr/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https://WeCanFigureThisOut.org/VL/SPM_piezoelectric.htm</a:t>
            </a:r>
            <a:endParaRPr sz="1200"/>
          </a:p>
        </p:txBody>
      </p:sp>
      <p:pic>
        <p:nvPicPr>
          <p:cNvPr id="22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7400" y="3721100"/>
            <a:ext cx="22860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3721100"/>
            <a:ext cx="22860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rcRect l="20589" t="3922" r="23528"/>
          <a:stretch>
            <a:fillRect/>
          </a:stretch>
        </p:blipFill>
        <p:spPr>
          <a:xfrm>
            <a:off x="3886200" y="3721100"/>
            <a:ext cx="1476376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51">
      <a:dk1>
        <a:srgbClr val="FF1A1A"/>
      </a:dk1>
      <a:lt1>
        <a:srgbClr val="E5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E5FFFF"/>
            </a:solidFill>
            <a:effectLst>
              <a:outerShdw blurRad="38100" dist="38100" dir="2700000" rotWithShape="0">
                <a:srgbClr val="000000"/>
              </a:outerShdw>
            </a:effectLst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1" u="none" strike="noStrike" cap="none" spc="0" normalizeH="0" baseline="0">
            <a:ln>
              <a:noFill/>
            </a:ln>
            <a:solidFill>
              <a:srgbClr val="E5FFFF"/>
            </a:solidFill>
            <a:effectLst>
              <a:outerShdw blurRad="38100" dist="38100" dir="2700000" rotWithShape="0">
                <a:srgbClr val="000000"/>
              </a:outerShdw>
            </a:effectLst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4741</Words>
  <Application>Microsoft Macintosh PowerPoint</Application>
  <PresentationFormat>On-screen Show (4:3)</PresentationFormat>
  <Paragraphs>769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Lecture 1 - What is Nanoscience</vt:lpstr>
      <vt:lpstr>Seeing and Measuring at the Nanoscale</vt:lpstr>
      <vt:lpstr>But when I look at things I don’t always triangulate!</vt:lpstr>
      <vt:lpstr>How is that relevant to seeing at the nanoscale?</vt:lpstr>
      <vt:lpstr>Do BOTH probe &amp; sensor have to be direction sensitive? No!</vt:lpstr>
      <vt:lpstr>But this still seems to rule out use of light at the nanoscale</vt:lpstr>
      <vt:lpstr>NSOM: Near-Field Scanning Optical Microscopy</vt:lpstr>
      <vt:lpstr>The 2014 Chemistry Nobel recognized another end run on diffraction:</vt:lpstr>
      <vt:lpstr>Or as depicted by the Nobel organization:</vt:lpstr>
      <vt:lpstr>Scanning Probe Microsopies (SPMs)</vt:lpstr>
      <vt:lpstr>OR the units we've used in this class's lab:</vt:lpstr>
      <vt:lpstr>And SPM's can do more than just measure surface shape:</vt:lpstr>
      <vt:lpstr>But probe microscopies have their own limitations:</vt:lpstr>
      <vt:lpstr>Start by identifying the full range of potential probes &amp; signals:</vt:lpstr>
      <vt:lpstr>So these generate a whole matrix of possibilities:</vt:lpstr>
      <vt:lpstr>Let's go through stimulus/response possibilities more slowly:</vt:lpstr>
      <vt:lpstr>And size of electron or electron-beam can get tricky:</vt:lpstr>
      <vt:lpstr>Approximate numbers?</vt:lpstr>
      <vt:lpstr>Opportunity for narrow high energy electron beams:</vt:lpstr>
      <vt:lpstr>Transmission electron microscopy:</vt:lpstr>
      <vt:lpstr>A way of using the fat low energy electrons?</vt:lpstr>
      <vt:lpstr>Scanning Electron Microscopy (SEM):</vt:lpstr>
      <vt:lpstr>What about photons used ONLY for probe or signal?</vt:lpstr>
      <vt:lpstr>Thus combine light with another probe or signal </vt:lpstr>
      <vt:lpstr>But we need to know more about how photons &amp; electrons  interact with atoms:</vt:lpstr>
      <vt:lpstr>Now send in a photon or electron to knock out core electron</vt:lpstr>
      <vt:lpstr>Different information for different ejected electron energies:</vt:lpstr>
      <vt:lpstr>Particularly precise and instrumentally simple technique:</vt:lpstr>
      <vt:lpstr>Thus Auger spectrometer identifies atoms very simply:</vt:lpstr>
      <vt:lpstr>Or more schematically:</vt:lpstr>
      <vt:lpstr>Sometime problem in nano-AES analysis: damage</vt:lpstr>
      <vt:lpstr>Instrument's name then depends on photon energy:</vt:lpstr>
      <vt:lpstr>Taking XPS apart piece by piece:</vt:lpstr>
      <vt:lpstr>Slide 33</vt:lpstr>
      <vt:lpstr>And now it really gets interesting:</vt:lpstr>
      <vt:lpstr>But resulting XPS instrument requires a lot of hardware:</vt:lpstr>
      <vt:lpstr>A seemingly big problem with all of those spectroscopies:</vt:lpstr>
      <vt:lpstr>OK, but something still seems to be missing!</vt:lpstr>
      <vt:lpstr>They exploit wave nature of both X-rays and electrons:</vt:lpstr>
      <vt:lpstr>So watch as wave progresses by one bell:</vt:lpstr>
      <vt:lpstr>It induces “sympathetic” ringing in those bells:</vt:lpstr>
      <vt:lpstr>Challenges with such diffraction techniques:</vt:lpstr>
      <vt:lpstr>Mathcad simulations of wave striking different groupings</vt:lpstr>
      <vt:lpstr>So subtly different arrangements DO produce unique diffraction!</vt:lpstr>
      <vt:lpstr>In Summary: "Seeing" at the nanoscale is VERY challenging 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and Measuring at the Nanoscale</dc:title>
  <cp:lastModifiedBy>John Bean</cp:lastModifiedBy>
  <cp:revision>1</cp:revision>
  <dcterms:created xsi:type="dcterms:W3CDTF">2019-03-05T13:33:57Z</dcterms:created>
  <dcterms:modified xsi:type="dcterms:W3CDTF">2019-03-05T13:35:25Z</dcterms:modified>
</cp:coreProperties>
</file>